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57" r:id="rId4"/>
    <p:sldId id="258" r:id="rId5"/>
    <p:sldId id="259" r:id="rId6"/>
    <p:sldId id="263" r:id="rId7"/>
    <p:sldId id="262" r:id="rId8"/>
    <p:sldId id="281" r:id="rId9"/>
    <p:sldId id="265" r:id="rId10"/>
    <p:sldId id="268" r:id="rId11"/>
    <p:sldId id="270" r:id="rId12"/>
    <p:sldId id="271" r:id="rId13"/>
    <p:sldId id="272" r:id="rId14"/>
    <p:sldId id="273" r:id="rId15"/>
    <p:sldId id="280" r:id="rId16"/>
    <p:sldId id="274" r:id="rId17"/>
    <p:sldId id="275" r:id="rId18"/>
    <p:sldId id="276" r:id="rId19"/>
    <p:sldId id="277" r:id="rId20"/>
    <p:sldId id="278" r:id="rId21"/>
    <p:sldId id="279" r:id="rId22"/>
  </p:sldIdLst>
  <p:sldSz cx="13004800" cy="9753600"/>
  <p:notesSz cx="6858000" cy="9144000"/>
  <p:defaultTextStyle>
    <a:lvl1pPr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1pPr>
    <a:lvl2pPr indent="2286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2pPr>
    <a:lvl3pPr indent="4572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3pPr>
    <a:lvl4pPr indent="6858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4pPr>
    <a:lvl5pPr indent="9144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5pPr>
    <a:lvl6pPr indent="11430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6pPr>
    <a:lvl7pPr indent="13716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7pPr>
    <a:lvl8pPr indent="16002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8pPr>
    <a:lvl9pPr indent="1828800" algn="ctr" defTabSz="584200">
      <a:defRPr sz="2000" b="1" spc="500">
        <a:solidFill>
          <a:srgbClr val="FFFFFF"/>
        </a:solidFill>
        <a:latin typeface="+mn-lt"/>
        <a:ea typeface="+mn-ea"/>
        <a:cs typeface="+mn-cs"/>
        <a:sym typeface="Verdan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61616"/>
    <a:srgbClr val="7B8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64" d="100"/>
          <a:sy n="64" d="100"/>
        </p:scale>
        <p:origin x="-2200" y="-112"/>
      </p:cViewPr>
      <p:guideLst>
        <p:guide orient="horz" pos="4036"/>
        <p:guide pos="81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7081950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0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yLife – 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bel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bel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ustausch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yLife – B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 spd="med"/>
  <p:txStyles>
    <p:titleStyle>
      <a:lvl1pPr algn="ctr" defTabSz="584200">
        <a:defRPr sz="7800">
          <a:latin typeface="Helvetica Light"/>
          <a:ea typeface="Helvetica Light"/>
          <a:cs typeface="Helvetica Light"/>
          <a:sym typeface="Helvetica Light"/>
        </a:defRPr>
      </a:lvl1pPr>
      <a:lvl2pPr indent="2286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2pPr>
      <a:lvl3pPr indent="4572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3pPr>
      <a:lvl4pPr indent="6858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4pPr>
      <a:lvl5pPr indent="9144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5pPr>
      <a:lvl6pPr indent="11430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6pPr>
      <a:lvl7pPr indent="13716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7pPr>
      <a:lvl8pPr indent="16002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8pPr>
      <a:lvl9pPr indent="1828800" algn="ctr" defTabSz="584200">
        <a:defRPr sz="78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1pPr>
      <a:lvl2pPr indent="2286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2pPr>
      <a:lvl3pPr indent="4572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3pPr>
      <a:lvl4pPr indent="6858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4pPr>
      <a:lvl5pPr indent="9144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5pPr>
      <a:lvl6pPr indent="11430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6pPr>
      <a:lvl7pPr indent="13716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7pPr>
      <a:lvl8pPr indent="16002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8pPr>
      <a:lvl9pPr indent="1828800" algn="ctr" defTabSz="584200">
        <a:defRPr sz="3000" b="1" spc="750">
          <a:solidFill>
            <a:srgbClr val="FFFFFF"/>
          </a:solidFill>
          <a:latin typeface="+mn-lt"/>
          <a:ea typeface="+mn-ea"/>
          <a:cs typeface="+mn-cs"/>
          <a:sym typeface="Verdana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h48kqupu5553569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t="30986" r="1761" b="1409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19" name="Shape 19"/>
          <p:cNvSpPr/>
          <p:nvPr/>
        </p:nvSpPr>
        <p:spPr>
          <a:xfrm>
            <a:off x="59580" y="6815167"/>
            <a:ext cx="12961840" cy="3847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500" spc="625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2500" b="1" spc="625">
                <a:solidFill>
                  <a:srgbClr val="FFFFFF"/>
                </a:solidFill>
              </a:rPr>
              <a:t>WELCOME</a:t>
            </a:r>
            <a:r>
              <a:rPr sz="2500" b="1" spc="625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20" name="Shape 20"/>
          <p:cNvSpPr/>
          <p:nvPr/>
        </p:nvSpPr>
        <p:spPr>
          <a:xfrm>
            <a:off x="4445929" y="6586807"/>
            <a:ext cx="4112942" cy="84144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3719" y="2373869"/>
            <a:ext cx="2778522" cy="30585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9515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lang="de-DE" sz="4000" b="1" spc="1000"/>
              <a:t>WHY DID GOD DO THIS</a:t>
            </a:r>
            <a:r>
              <a:rPr sz="4000" b="1" spc="1000"/>
              <a:t>?</a:t>
            </a:r>
          </a:p>
        </p:txBody>
      </p:sp>
      <p:sp>
        <p:nvSpPr>
          <p:cNvPr id="76" name="Shape 76"/>
          <p:cNvSpPr/>
          <p:nvPr/>
        </p:nvSpPr>
        <p:spPr>
          <a:xfrm>
            <a:off x="987001" y="3412578"/>
            <a:ext cx="11030798" cy="33342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2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 dirty="0"/>
              <a:t>Because He loves us. He wants your ”</a:t>
            </a:r>
            <a:r>
              <a:rPr lang="de-DE" sz="2500" dirty="0" err="1"/>
              <a:t>s</a:t>
            </a:r>
            <a:r>
              <a:rPr sz="2500" dirty="0" err="1"/>
              <a:t>halom</a:t>
            </a:r>
            <a:r>
              <a:rPr sz="2500" dirty="0"/>
              <a:t>“ (</a:t>
            </a:r>
            <a:r>
              <a:rPr lang="de-DE" sz="2500" dirty="0" err="1"/>
              <a:t>inner peace</a:t>
            </a:r>
            <a:r>
              <a:rPr sz="2500" dirty="0"/>
              <a:t>).</a:t>
            </a: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2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 dirty="0"/>
              <a:t>He wants us to be free from our failures and debts</a:t>
            </a:r>
            <a:r>
              <a:rPr sz="2500" dirty="0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sz="2500" dirty="0"/>
              <a:t>Jesus </a:t>
            </a:r>
            <a:r>
              <a:rPr lang="de-DE" sz="2500" dirty="0" err="1"/>
              <a:t>is called our ”saviour“ in the Bible. This means:</a:t>
            </a:r>
            <a:r>
              <a:rPr sz="2500" dirty="0"/>
              <a:t> </a:t>
            </a:r>
            <a:r>
              <a:rPr lang="de-DE" sz="2500" dirty="0" err="1"/>
              <a:t>He wants to make us whole again. Only Jesus can heal your broken relationship with God</a:t>
            </a:r>
            <a:r>
              <a:rPr sz="2500" dirty="0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white-wood-texture-design-decorating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3" t="43790" r="21168" b="28026"/>
          <a:stretch/>
        </p:blipFill>
        <p:spPr>
          <a:xfrm>
            <a:off x="0" y="0"/>
            <a:ext cx="13016118" cy="9753600"/>
          </a:xfrm>
          <a:prstGeom prst="rect">
            <a:avLst/>
          </a:prstGeom>
        </p:spPr>
      </p:pic>
      <p:sp>
        <p:nvSpPr>
          <p:cNvPr id="83" name="Shape 83"/>
          <p:cNvSpPr/>
          <p:nvPr/>
        </p:nvSpPr>
        <p:spPr>
          <a:xfrm flipV="1">
            <a:off x="6928369" y="2069548"/>
            <a:ext cx="1219164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4" name="Shape 84"/>
          <p:cNvSpPr/>
          <p:nvPr/>
        </p:nvSpPr>
        <p:spPr>
          <a:xfrm flipV="1">
            <a:off x="4832869" y="2069548"/>
            <a:ext cx="1219164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85" name="pasted-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351200" y="7721503"/>
            <a:ext cx="302401" cy="349182"/>
          </a:xfrm>
          <a:prstGeom prst="rect">
            <a:avLst/>
          </a:prstGeom>
          <a:ln w="3175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2435243" y="2545673"/>
            <a:ext cx="8961481" cy="60272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>
                <a:solidFill>
                  <a:srgbClr val="FFFFFF"/>
                </a:solidFill>
              </a:rPr>
              <a:t>Surely he took up our pain </a:t>
            </a:r>
            <a:br>
              <a:rPr lang="de-DE" sz="2500" b="1">
                <a:solidFill>
                  <a:srgbClr val="FFFFFF"/>
                </a:solidFill>
              </a:rPr>
            </a:br>
            <a:r>
              <a:rPr lang="de-DE" sz="2500" b="1">
                <a:solidFill>
                  <a:srgbClr val="FFFFFF"/>
                </a:solidFill>
              </a:rPr>
              <a:t>and bore our suffering </a:t>
            </a:r>
            <a:br>
              <a:rPr lang="de-DE" sz="2500" b="1">
                <a:solidFill>
                  <a:srgbClr val="FFFFFF"/>
                </a:solidFill>
              </a:rPr>
            </a:br>
            <a:r>
              <a:rPr lang="de-DE" sz="2500" b="1">
                <a:solidFill>
                  <a:srgbClr val="FFFFFF"/>
                </a:solidFill>
              </a:rPr>
              <a:t>yet we considered him punished by God, </a:t>
            </a:r>
            <a:br>
              <a:rPr lang="de-DE" sz="2500" b="1">
                <a:solidFill>
                  <a:srgbClr val="FFFFFF"/>
                </a:solidFill>
              </a:rPr>
            </a:br>
            <a:r>
              <a:rPr lang="de-DE" sz="2500" b="1">
                <a:solidFill>
                  <a:srgbClr val="FFFFFF"/>
                </a:solidFill>
              </a:rPr>
              <a:t>stricken by him, and afflicted. 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>
                <a:solidFill>
                  <a:srgbClr val="FFFFFF"/>
                </a:solidFill>
              </a:rPr>
              <a:t>But he was pierced for our transgressions, </a:t>
            </a:r>
            <a:br>
              <a:rPr lang="de-DE" sz="2500" b="1">
                <a:solidFill>
                  <a:srgbClr val="FFFFFF"/>
                </a:solidFill>
              </a:rPr>
            </a:br>
            <a:r>
              <a:rPr lang="de-DE" sz="2500" b="1">
                <a:solidFill>
                  <a:srgbClr val="FFFFFF"/>
                </a:solidFill>
              </a:rPr>
              <a:t>he was crushed for our iniquities, </a:t>
            </a:r>
            <a:br>
              <a:rPr lang="de-DE" sz="2500" b="1">
                <a:solidFill>
                  <a:srgbClr val="FFFFFF"/>
                </a:solidFill>
              </a:rPr>
            </a:br>
            <a:r>
              <a:rPr lang="de-DE" sz="2500" b="1">
                <a:solidFill>
                  <a:srgbClr val="FFFFFF"/>
                </a:solidFill>
              </a:rPr>
              <a:t>the punishment that brought us peace </a:t>
            </a:r>
            <a:br>
              <a:rPr lang="de-DE" sz="2500" b="1">
                <a:solidFill>
                  <a:srgbClr val="FFFFFF"/>
                </a:solidFill>
              </a:rPr>
            </a:br>
            <a:r>
              <a:rPr lang="de-DE" sz="2500" b="1">
                <a:solidFill>
                  <a:srgbClr val="FFFFFF"/>
                </a:solidFill>
              </a:rPr>
              <a:t>was on him, </a:t>
            </a:r>
            <a:br>
              <a:rPr lang="de-DE" sz="2500" b="1">
                <a:solidFill>
                  <a:srgbClr val="FFFFFF"/>
                </a:solidFill>
              </a:rPr>
            </a:br>
            <a:r>
              <a:rPr lang="de-DE" sz="2500" b="1">
                <a:solidFill>
                  <a:srgbClr val="FFFFFF"/>
                </a:solidFill>
              </a:rPr>
              <a:t>and by his wounds we are healed.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endParaRPr lang="de-DE" sz="250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endParaRPr sz="2500" b="1">
              <a:solidFill>
                <a:srgbClr val="FFFFFF"/>
              </a:solidFill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9628" y="1682915"/>
            <a:ext cx="533249" cy="69008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white-wood-texture-design-decorating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3" t="43790" r="21168" b="28026"/>
          <a:stretch/>
        </p:blipFill>
        <p:spPr>
          <a:xfrm>
            <a:off x="0" y="0"/>
            <a:ext cx="13016118" cy="9753600"/>
          </a:xfrm>
          <a:prstGeom prst="rect">
            <a:avLst/>
          </a:prstGeom>
        </p:spPr>
      </p:pic>
      <p:sp>
        <p:nvSpPr>
          <p:cNvPr id="90" name="Shape 90"/>
          <p:cNvSpPr/>
          <p:nvPr/>
        </p:nvSpPr>
        <p:spPr>
          <a:xfrm>
            <a:off x="2433582" y="2231990"/>
            <a:ext cx="8137636" cy="298799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 dirty="0" err="1">
                <a:solidFill>
                  <a:srgbClr val="FFFFFF"/>
                </a:solidFill>
              </a:rPr>
              <a:t>We all, like sheep, have gone astray, </a:t>
            </a:r>
            <a:br>
              <a:rPr lang="de-DE" sz="2500" b="1" dirty="0" err="1">
                <a:solidFill>
                  <a:srgbClr val="FFFFFF"/>
                </a:solidFill>
              </a:rPr>
            </a:br>
            <a:r>
              <a:rPr lang="de-DE" sz="2500" b="1" dirty="0" err="1">
                <a:solidFill>
                  <a:srgbClr val="FFFFFF"/>
                </a:solidFill>
              </a:rPr>
              <a:t>each of us has turned to our  own way, </a:t>
            </a:r>
            <a:br>
              <a:rPr lang="de-DE" sz="2500" b="1" dirty="0" err="1">
                <a:solidFill>
                  <a:srgbClr val="FFFFFF"/>
                </a:solidFill>
              </a:rPr>
            </a:br>
            <a:r>
              <a:rPr lang="de-DE" sz="2500" b="1" dirty="0" err="1">
                <a:solidFill>
                  <a:srgbClr val="FFFFFF"/>
                </a:solidFill>
              </a:rPr>
              <a:t>and the Lord has laid on him</a:t>
            </a:r>
            <a:br>
              <a:rPr lang="de-DE" sz="2500" b="1" dirty="0" err="1">
                <a:solidFill>
                  <a:srgbClr val="FFFFFF"/>
                </a:solidFill>
              </a:rPr>
            </a:br>
            <a:r>
              <a:rPr lang="de-DE" sz="2500" b="1" dirty="0" err="1">
                <a:solidFill>
                  <a:srgbClr val="FFFFFF"/>
                </a:solidFill>
              </a:rPr>
              <a:t>the iniquity of us all.</a:t>
            </a:r>
            <a:br>
              <a:rPr lang="de-DE" sz="2500" b="1" dirty="0" err="1">
                <a:solidFill>
                  <a:srgbClr val="FFFFFF"/>
                </a:solidFill>
              </a:rPr>
            </a:br>
            <a:endParaRPr lang="de-DE" sz="2500" dirty="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000" dirty="0">
                <a:solidFill>
                  <a:srgbClr val="FFFFFF"/>
                </a:solidFill>
              </a:rPr>
              <a:t>Isaiah</a:t>
            </a:r>
            <a:r>
              <a:rPr sz="2000" dirty="0">
                <a:solidFill>
                  <a:srgbClr val="FFFFFF"/>
                </a:solidFill>
              </a:rPr>
              <a:t> 53</a:t>
            </a:r>
            <a:r>
              <a:rPr lang="de-DE" sz="2000" dirty="0">
                <a:solidFill>
                  <a:srgbClr val="FFFFFF"/>
                </a:solidFill>
              </a:rPr>
              <a:t>:</a:t>
            </a:r>
            <a:r>
              <a:rPr sz="2000" dirty="0">
                <a:solidFill>
                  <a:srgbClr val="FFFFFF"/>
                </a:solidFill>
              </a:rPr>
              <a:t>4</a:t>
            </a:r>
            <a:r>
              <a:rPr lang="de-DE" sz="2000" dirty="0">
                <a:solidFill>
                  <a:srgbClr val="FFFFFF"/>
                </a:solidFill>
              </a:rPr>
              <a:t>-</a:t>
            </a:r>
            <a:r>
              <a:rPr sz="2000" dirty="0">
                <a:solidFill>
                  <a:srgbClr val="FFFFFF"/>
                </a:solidFill>
              </a:rPr>
              <a:t>6</a:t>
            </a:r>
          </a:p>
        </p:txBody>
      </p:sp>
      <p:pic>
        <p:nvPicPr>
          <p:cNvPr id="91" name="pasted-image.pdf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flipH="1">
            <a:off x="6351200" y="1591220"/>
            <a:ext cx="302401" cy="349183"/>
          </a:xfrm>
          <a:prstGeom prst="rect">
            <a:avLst/>
          </a:prstGeom>
          <a:ln w="3175">
            <a:miter lim="400000"/>
          </a:ln>
        </p:spPr>
      </p:pic>
      <p:sp>
        <p:nvSpPr>
          <p:cNvPr id="92" name="Shape 92"/>
          <p:cNvSpPr/>
          <p:nvPr/>
        </p:nvSpPr>
        <p:spPr>
          <a:xfrm flipV="1">
            <a:off x="4818895" y="8136979"/>
            <a:ext cx="3367010" cy="1"/>
          </a:xfrm>
          <a:prstGeom prst="lin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951534" y="1296772"/>
            <a:ext cx="11787861" cy="1231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sz="4000" b="1" spc="1000"/>
              <a:t>S</a:t>
            </a:r>
            <a:r>
              <a:rPr lang="de-DE" sz="4000" b="1" spc="1000"/>
              <a:t>IN MEANS MISSING </a:t>
            </a:r>
            <a:br>
              <a:rPr lang="de-DE" sz="4000" b="1" spc="1000"/>
            </a:br>
            <a:r>
              <a:rPr lang="de-DE" sz="4000" b="1" spc="1000"/>
              <a:t>THE GOAL</a:t>
            </a:r>
            <a:r>
              <a:rPr sz="4000" b="1" spc="1000"/>
              <a:t>.</a:t>
            </a:r>
          </a:p>
        </p:txBody>
      </p:sp>
      <p:sp>
        <p:nvSpPr>
          <p:cNvPr id="95" name="Shape 95"/>
          <p:cNvSpPr/>
          <p:nvPr/>
        </p:nvSpPr>
        <p:spPr>
          <a:xfrm>
            <a:off x="987001" y="5444578"/>
            <a:ext cx="11030798" cy="24878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 err="1"/>
              <a:t>How often have we disappointed ourselves</a:t>
            </a:r>
            <a:r>
              <a:rPr sz="2500" dirty="0"/>
              <a:t>? </a:t>
            </a:r>
            <a:r>
              <a:rPr lang="de-DE" sz="2500" dirty="0" err="1"/>
              <a:t>We all fall short of our own standards</a:t>
            </a:r>
            <a:r>
              <a:rPr sz="2500" dirty="0"/>
              <a:t>. 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 err="1"/>
              <a:t>Much more serious is falling short of God´s life-laws for us (for example, the ten commandments), whether it comes from having no interest in God, disregard or rebellion.</a:t>
            </a:r>
            <a:endParaRPr sz="2500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95538" y="3203988"/>
            <a:ext cx="4839162" cy="19206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2" cstate="print"/>
          <a:srcRect l="74545"/>
          <a:stretch/>
        </p:blipFill>
        <p:spPr>
          <a:xfrm>
            <a:off x="7053349" y="-623828"/>
            <a:ext cx="1231814" cy="19206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2" cstate="print"/>
          <a:srcRect l="74545"/>
          <a:stretch/>
        </p:blipFill>
        <p:spPr>
          <a:xfrm>
            <a:off x="11772986" y="-1116596"/>
            <a:ext cx="1231814" cy="192060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2" cstate="print"/>
          <a:srcRect l="74545"/>
          <a:stretch/>
        </p:blipFill>
        <p:spPr>
          <a:xfrm flipV="1">
            <a:off x="8934700" y="8637004"/>
            <a:ext cx="1231814" cy="1920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3352232" y="3980022"/>
            <a:ext cx="6251924" cy="20646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/>
              <a:t>But God demonstrates His own love for us in this, while we were still sinners, Christ died for us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000"/>
              <a:t>Romans </a:t>
            </a:r>
            <a:r>
              <a:rPr sz="2000"/>
              <a:t>5</a:t>
            </a:r>
            <a:r>
              <a:rPr lang="de-DE" sz="2000"/>
              <a:t>:8</a:t>
            </a:r>
            <a:endParaRPr sz="2000"/>
          </a:p>
        </p:txBody>
      </p:sp>
      <p:sp>
        <p:nvSpPr>
          <p:cNvPr id="102" name="Shape 102"/>
          <p:cNvSpPr/>
          <p:nvPr/>
        </p:nvSpPr>
        <p:spPr>
          <a:xfrm>
            <a:off x="6928369" y="3325297"/>
            <a:ext cx="1219164" cy="1"/>
          </a:xfrm>
          <a:prstGeom prst="line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4832869" y="3325297"/>
            <a:ext cx="1219164" cy="1"/>
          </a:xfrm>
          <a:prstGeom prst="line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4" name="Shape 104"/>
          <p:cNvSpPr/>
          <p:nvPr/>
        </p:nvSpPr>
        <p:spPr>
          <a:xfrm flipV="1">
            <a:off x="4818895" y="6804845"/>
            <a:ext cx="3367010" cy="1"/>
          </a:xfrm>
          <a:prstGeom prst="line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8340" y="2732624"/>
            <a:ext cx="927100" cy="889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311727" y="415636"/>
            <a:ext cx="12344400" cy="85618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200" dirty="0" smtClean="0"/>
              <a:t>Our predicament: If behind our wishes there is longing, what is behind sin? </a:t>
            </a:r>
            <a:br>
              <a:rPr lang="de-DE" sz="2200" dirty="0" smtClean="0"/>
            </a:br>
            <a:r>
              <a:rPr lang="de-DE" sz="2200" dirty="0" smtClean="0"/>
              <a:t>Behind sin there is mistrust. We have refused to trust God completely. 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200" dirty="0"/>
              <a:t>For this reason, </a:t>
            </a:r>
            <a:r>
              <a:rPr lang="de-DE" sz="2200" dirty="0" smtClean="0"/>
              <a:t>Jesus‘ death on the cross is God‘s bridge to our lives to reconcile us with Himself. 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endParaRPr lang="de-DE" sz="2200" dirty="0" smtClean="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endParaRPr lang="de-DE" sz="2200" dirty="0" smtClean="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200" dirty="0" smtClean="0"/>
              <a:t>Because: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buFontTx/>
              <a:buChar char="-"/>
              <a:defRPr sz="1800" b="0" spc="0">
                <a:solidFill>
                  <a:srgbClr val="000000"/>
                </a:solidFill>
              </a:defRPr>
            </a:pPr>
            <a:r>
              <a:rPr lang="de-DE" sz="2200" dirty="0" smtClean="0"/>
              <a:t> We are unable to turn back the clock (think about the people we have hurt in the red zones of our lives), 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buFontTx/>
              <a:buChar char="-"/>
              <a:defRPr sz="1800" b="0" spc="0">
                <a:solidFill>
                  <a:srgbClr val="000000"/>
                </a:solidFill>
              </a:defRPr>
            </a:pPr>
            <a:r>
              <a:rPr lang="de-DE" sz="2200" dirty="0" smtClean="0"/>
              <a:t> We cannot justify ourselves before God, 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buFontTx/>
              <a:buChar char="-"/>
              <a:defRPr sz="1800" b="0" spc="0">
                <a:solidFill>
                  <a:srgbClr val="000000"/>
                </a:solidFill>
              </a:defRPr>
            </a:pPr>
            <a:r>
              <a:rPr lang="de-DE" sz="2200" dirty="0"/>
              <a:t> We ourselves cannot give ”Shalom“. 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200" dirty="0" smtClean="0"/>
              <a:t>For this reason, Jesus died and rose again from the dead – for us!</a:t>
            </a:r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200" u="sng" dirty="0" smtClean="0"/>
              <a:t>Simply this</a:t>
            </a:r>
            <a:r>
              <a:rPr lang="de-DE" sz="2200" dirty="0" smtClean="0"/>
              <a:t>: Jesus accomplishes what we could not do in order for us to have peace (”Shalom“) with God, with ourselves and others. </a:t>
            </a:r>
            <a:endParaRPr sz="2200" dirty="0"/>
          </a:p>
        </p:txBody>
      </p:sp>
      <p:sp>
        <p:nvSpPr>
          <p:cNvPr id="3" name="Rechteck 2"/>
          <p:cNvSpPr/>
          <p:nvPr/>
        </p:nvSpPr>
        <p:spPr>
          <a:xfrm>
            <a:off x="3251200" y="2716864"/>
            <a:ext cx="65024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100" dirty="0">
                <a:solidFill>
                  <a:schemeClr val="bg2"/>
                </a:solidFill>
              </a:rPr>
              <a:t>”</a:t>
            </a:r>
            <a:r>
              <a:rPr lang="de-DE" sz="2100" dirty="0" smtClean="0">
                <a:solidFill>
                  <a:schemeClr val="bg2"/>
                </a:solidFill>
              </a:rPr>
              <a:t>Jesus lived the life that we should have lived. And he died the death we deserved.“</a:t>
            </a:r>
            <a:endParaRPr lang="de-DE" sz="21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white-wood-texture-design-decorating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3" t="43790" r="21168" b="28026"/>
          <a:stretch/>
        </p:blipFill>
        <p:spPr>
          <a:xfrm>
            <a:off x="0" y="0"/>
            <a:ext cx="13016118" cy="9753600"/>
          </a:xfrm>
          <a:prstGeom prst="rect">
            <a:avLst/>
          </a:prstGeom>
        </p:spPr>
      </p:pic>
      <p:sp>
        <p:nvSpPr>
          <p:cNvPr id="108" name="Shape 108"/>
          <p:cNvSpPr/>
          <p:nvPr/>
        </p:nvSpPr>
        <p:spPr>
          <a:xfrm>
            <a:off x="-11318" y="4355348"/>
            <a:ext cx="13027436" cy="1231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WHAT DOES THIS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MESSAGE DO TO ME? 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1771433" y="3899992"/>
            <a:ext cx="9470576" cy="2206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57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075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1424" y="3595192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10150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lang="de-DE" sz="4000" b="1" spc="1000"/>
              <a:t>HOMEWORK</a:t>
            </a:r>
            <a:r>
              <a:rPr sz="4000" b="1" spc="1000"/>
              <a:t>.</a:t>
            </a:r>
          </a:p>
        </p:txBody>
      </p:sp>
      <p:sp>
        <p:nvSpPr>
          <p:cNvPr id="113" name="Shape 113"/>
          <p:cNvSpPr/>
          <p:nvPr/>
        </p:nvSpPr>
        <p:spPr>
          <a:xfrm>
            <a:off x="1931531" y="2849862"/>
            <a:ext cx="3756203" cy="47961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/>
              <a:t>BROTHERS</a:t>
            </a:r>
            <a:r>
              <a:rPr sz="2500" b="1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Study this picture daily</a:t>
            </a:r>
            <a:r>
              <a:rPr sz="2500"/>
              <a:t>. </a:t>
            </a:r>
            <a:r>
              <a:rPr lang="de-DE" sz="2500"/>
              <a:t>Imagine yourself in this scene. Which of the brothers are you? What is triggered in you, feeling the Fathers´s accepting hands placed on your shoulders? </a:t>
            </a:r>
            <a:endParaRPr sz="2500"/>
          </a:p>
        </p:txBody>
      </p:sp>
      <p:sp>
        <p:nvSpPr>
          <p:cNvPr id="114" name="Shape 114"/>
          <p:cNvSpPr/>
          <p:nvPr/>
        </p:nvSpPr>
        <p:spPr>
          <a:xfrm>
            <a:off x="3143467" y="1075355"/>
            <a:ext cx="6641666" cy="1128634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15" name="pasted-image.pdf"/>
          <p:cNvPicPr/>
          <p:nvPr/>
        </p:nvPicPr>
        <p:blipFill>
          <a:blip r:embed="rId2" cstate="print">
            <a:extLst/>
          </a:blip>
          <a:srcRect r="5994"/>
          <a:stretch>
            <a:fillRect/>
          </a:stretch>
        </p:blipFill>
        <p:spPr>
          <a:xfrm>
            <a:off x="5998177" y="2898350"/>
            <a:ext cx="5018340" cy="6891640"/>
          </a:xfrm>
          <a:prstGeom prst="rect">
            <a:avLst/>
          </a:prstGeom>
          <a:ln w="3175">
            <a:miter lim="400000"/>
          </a:ln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3887" y="2945101"/>
            <a:ext cx="4826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015036" y="2265218"/>
            <a:ext cx="11329364" cy="78739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 dirty="0"/>
              <a:t>PRAYER</a:t>
            </a:r>
            <a:r>
              <a:rPr sz="2500" b="1" dirty="0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rgbClr val="161616"/>
                </a:solidFill>
              </a:rPr>
              <a:t>”Jesus Christ, you have come to me at the point of my life’s deepest pain. On a terrible instrument of torture, on the cross, you suffered for me. In your suffering I recognize your love for me.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rgbClr val="161616"/>
                </a:solidFill>
              </a:rPr>
              <a:t>Till now I have refused to acknowledge you as my God and Savior. I want to change that. I have come to realize that I have failed to trust you. For this I am sorry.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rgbClr val="161616"/>
                </a:solidFill>
              </a:rPr>
              <a:t>I do not want to live this way anymore. I need you and long for your SHALOM. Therefore, I place my trust in you und ask you to forgive me of my sin. I accept your forgiveness as a precious gift. I desire to follow you and from this time on let you shape me as I do what you want from me. Thank you that I can truly call you the treasure of my life. Amen.“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rgbClr val="161616"/>
                </a:solidFill>
              </a:rPr>
              <a:t></a:t>
            </a:r>
            <a:endParaRPr sz="2000" dirty="0"/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 dirty="0"/>
          </a:p>
        </p:txBody>
      </p:sp>
      <p:sp>
        <p:nvSpPr>
          <p:cNvPr id="120" name="Shape 120"/>
          <p:cNvSpPr/>
          <p:nvPr/>
        </p:nvSpPr>
        <p:spPr>
          <a:xfrm>
            <a:off x="3143467" y="511038"/>
            <a:ext cx="6641666" cy="1128634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" name="Shape 118"/>
          <p:cNvSpPr/>
          <p:nvPr/>
        </p:nvSpPr>
        <p:spPr>
          <a:xfrm>
            <a:off x="1015035" y="802651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lang="de-DE" sz="4000" b="1" spc="1000" dirty="0"/>
              <a:t>HOMEWORK.</a:t>
            </a:r>
            <a:endParaRPr sz="4000" b="1" spc="10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white-wood-texture-design-decorating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3" t="43790" r="21168" b="28026"/>
          <a:stretch/>
        </p:blipFill>
        <p:spPr>
          <a:xfrm>
            <a:off x="0" y="0"/>
            <a:ext cx="13016118" cy="9753600"/>
          </a:xfrm>
          <a:prstGeom prst="rect">
            <a:avLst/>
          </a:prstGeom>
        </p:spPr>
      </p:pic>
      <p:sp>
        <p:nvSpPr>
          <p:cNvPr id="8" name="Shape 122"/>
          <p:cNvSpPr/>
          <p:nvPr/>
        </p:nvSpPr>
        <p:spPr>
          <a:xfrm>
            <a:off x="-11318" y="3637448"/>
            <a:ext cx="13027436" cy="24622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4000" b="1" spc="1000">
                <a:solidFill>
                  <a:srgbClr val="FFFFFF"/>
                </a:solidFill>
              </a:rPr>
              <a:t>W</a:t>
            </a:r>
            <a:r>
              <a:rPr lang="de-DE" sz="4000" b="1" spc="1000">
                <a:solidFill>
                  <a:srgbClr val="FFFFFF"/>
                </a:solidFill>
              </a:rPr>
              <a:t>HAT IDEA WAS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ESPECIALLY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IMPORTANT TO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YOU TODAY? 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9" name="Shape 124"/>
          <p:cNvSpPr/>
          <p:nvPr/>
        </p:nvSpPr>
        <p:spPr>
          <a:xfrm>
            <a:off x="1771433" y="3182092"/>
            <a:ext cx="9470576" cy="3274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57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075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24" y="2898310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hotocasevp7zenjh5553575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2886" r="10025" b="1063"/>
          <a:stretch/>
        </p:blipFill>
        <p:spPr>
          <a:xfrm>
            <a:off x="1" y="0"/>
            <a:ext cx="13004800" cy="9753600"/>
          </a:xfrm>
          <a:prstGeom prst="rect">
            <a:avLst/>
          </a:prstGeom>
        </p:spPr>
      </p:pic>
      <p:sp>
        <p:nvSpPr>
          <p:cNvPr id="37" name="Shape 37"/>
          <p:cNvSpPr/>
          <p:nvPr/>
        </p:nvSpPr>
        <p:spPr>
          <a:xfrm>
            <a:off x="5276462" y="3165980"/>
            <a:ext cx="2451876" cy="487940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81253" y="3797299"/>
            <a:ext cx="13101348" cy="685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000" spc="3000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3000">
                <a:solidFill>
                  <a:srgbClr val="FFFFFF"/>
                </a:solidFill>
              </a:rPr>
              <a:t>BAND-AID</a:t>
            </a:r>
            <a:endParaRPr sz="4000" b="1" spc="3000">
              <a:solidFill>
                <a:srgbClr val="FFFFFF"/>
              </a:solidFill>
            </a:endParaRPr>
          </a:p>
        </p:txBody>
      </p:sp>
      <p:sp>
        <p:nvSpPr>
          <p:cNvPr id="39" name="Shape 39"/>
          <p:cNvSpPr/>
          <p:nvPr/>
        </p:nvSpPr>
        <p:spPr>
          <a:xfrm>
            <a:off x="3211607" y="3647268"/>
            <a:ext cx="6581586" cy="985865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6350" y="3219449"/>
            <a:ext cx="13004801" cy="381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2000" b="1" dirty="0" smtClean="0">
                <a:solidFill>
                  <a:srgbClr val="8E9891"/>
                </a:solidFill>
              </a:rPr>
              <a:t>FITH SESSION</a:t>
            </a:r>
            <a:endParaRPr sz="2000" b="1" dirty="0">
              <a:solidFill>
                <a:srgbClr val="347DA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h48kqupu5553569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t="30986" r="1761" b="1409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3719" y="2373869"/>
            <a:ext cx="2778522" cy="3058528"/>
          </a:xfrm>
          <a:prstGeom prst="rect">
            <a:avLst/>
          </a:prstGeom>
        </p:spPr>
      </p:pic>
      <p:sp>
        <p:nvSpPr>
          <p:cNvPr id="8" name="Shape 108"/>
          <p:cNvSpPr/>
          <p:nvPr/>
        </p:nvSpPr>
        <p:spPr>
          <a:xfrm>
            <a:off x="59580" y="6815167"/>
            <a:ext cx="12961840" cy="3847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500" spc="625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2500" b="1" spc="625">
                <a:solidFill>
                  <a:srgbClr val="FFFFFF"/>
                </a:solidFill>
              </a:rPr>
              <a:t>SEE YOU NEXT TIME!</a:t>
            </a:r>
            <a:endParaRPr sz="2500" b="1" spc="625">
              <a:solidFill>
                <a:srgbClr val="FFFFFF"/>
              </a:solidFill>
            </a:endParaRPr>
          </a:p>
        </p:txBody>
      </p:sp>
      <p:sp>
        <p:nvSpPr>
          <p:cNvPr id="9" name="Shape 109"/>
          <p:cNvSpPr/>
          <p:nvPr/>
        </p:nvSpPr>
        <p:spPr>
          <a:xfrm>
            <a:off x="3022934" y="6586807"/>
            <a:ext cx="6958933" cy="841442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00000">
                <a:tint val="45000"/>
                <a:satMod val="400000"/>
              </a:srgbClr>
            </a:duotone>
            <a:lum contrast="-20000"/>
          </a:blip>
          <a:stretch>
            <a:fillRect/>
          </a:stretch>
        </p:blipFill>
        <p:spPr>
          <a:xfrm>
            <a:off x="5829349" y="5267123"/>
            <a:ext cx="1367262" cy="150504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480852" y="7229299"/>
            <a:ext cx="79500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0" spc="0" dirty="0" err="1">
                <a:solidFill>
                  <a:srgbClr val="000000"/>
                </a:solidFill>
              </a:rPr>
              <a:t>www.mylifeworkshop.com</a:t>
            </a:r>
            <a:endParaRPr lang="de-DE" sz="1600" b="0" spc="0" dirty="0">
              <a:solidFill>
                <a:srgbClr val="000000"/>
              </a:solidFill>
            </a:endParaRPr>
          </a:p>
          <a:p>
            <a:r>
              <a:rPr lang="de-DE" sz="1600" b="0" spc="0" dirty="0" err="1">
                <a:solidFill>
                  <a:srgbClr val="000000"/>
                </a:solidFill>
              </a:rPr>
              <a:t>MyLife</a:t>
            </a:r>
            <a:r>
              <a:rPr lang="de-DE" sz="1600" b="0" spc="0" dirty="0">
                <a:solidFill>
                  <a:srgbClr val="000000"/>
                </a:solidFill>
              </a:rPr>
              <a:t> is a workshop by Dr. Dietrich Schindler </a:t>
            </a:r>
          </a:p>
          <a:p>
            <a:r>
              <a:rPr lang="de-DE" sz="1600" b="0" spc="0" dirty="0">
                <a:solidFill>
                  <a:srgbClr val="000000"/>
                </a:solidFill>
              </a:rPr>
              <a:t>©2015</a:t>
            </a:r>
          </a:p>
          <a:p>
            <a:endParaRPr lang="de-DE" sz="1600" b="0" spc="0" dirty="0">
              <a:solidFill>
                <a:srgbClr val="000000"/>
              </a:solidFill>
            </a:endParaRPr>
          </a:p>
          <a:p>
            <a:r>
              <a:rPr lang="de-DE" sz="1600" b="0" spc="0" dirty="0">
                <a:solidFill>
                  <a:srgbClr val="000000"/>
                </a:solidFill>
              </a:rPr>
              <a:t>Kommunikative </a:t>
            </a:r>
            <a:r>
              <a:rPr lang="de-DE" sz="1600" b="0" spc="0" dirty="0" smtClean="0">
                <a:solidFill>
                  <a:srgbClr val="000000"/>
                </a:solidFill>
              </a:rPr>
              <a:t>Gestaltung </a:t>
            </a:r>
            <a:r>
              <a:rPr lang="de-DE" sz="1600" b="0" spc="0" dirty="0" err="1" smtClean="0">
                <a:solidFill>
                  <a:srgbClr val="000000"/>
                </a:solidFill>
              </a:rPr>
              <a:t>www.lumen-design.de</a:t>
            </a:r>
            <a:endParaRPr lang="de-DE" sz="1600" b="0" spc="0" dirty="0" smtClean="0">
              <a:solidFill>
                <a:srgbClr val="000000"/>
              </a:solidFill>
            </a:endParaRPr>
          </a:p>
          <a:p>
            <a:r>
              <a:rPr lang="de-DE" sz="1600" b="0" spc="0" dirty="0" smtClean="0">
                <a:solidFill>
                  <a:srgbClr val="000000"/>
                </a:solidFill>
              </a:rPr>
              <a:t>Bildnachweis: </a:t>
            </a:r>
            <a:r>
              <a:rPr lang="de-DE" sz="1600" b="0" spc="0" dirty="0" err="1" smtClean="0">
                <a:solidFill>
                  <a:srgbClr val="000000"/>
                </a:solidFill>
              </a:rPr>
              <a:t>suze</a:t>
            </a:r>
            <a:r>
              <a:rPr lang="de-DE" sz="1600" b="0" spc="0" dirty="0" smtClean="0">
                <a:solidFill>
                  <a:srgbClr val="000000"/>
                </a:solidFill>
              </a:rPr>
              <a:t>, </a:t>
            </a:r>
            <a:r>
              <a:rPr lang="de-DE" sz="1600" b="0" spc="0" dirty="0" err="1" smtClean="0">
                <a:solidFill>
                  <a:srgbClr val="000000"/>
                </a:solidFill>
              </a:rPr>
              <a:t>bit.it</a:t>
            </a:r>
            <a:r>
              <a:rPr lang="de-DE" sz="1600" b="0" spc="0" dirty="0" smtClean="0">
                <a:solidFill>
                  <a:srgbClr val="000000"/>
                </a:solidFill>
              </a:rPr>
              <a:t> – </a:t>
            </a:r>
            <a:r>
              <a:rPr lang="de-DE" sz="1600" b="0" spc="0" dirty="0" err="1" smtClean="0">
                <a:solidFill>
                  <a:srgbClr val="000000"/>
                </a:solidFill>
              </a:rPr>
              <a:t>photocase.de</a:t>
            </a:r>
            <a:endParaRPr lang="de-DE" sz="1600" b="0" spc="0" dirty="0" smtClean="0">
              <a:solidFill>
                <a:srgbClr val="000000"/>
              </a:solidFill>
            </a:endParaRPr>
          </a:p>
          <a:p>
            <a:r>
              <a:rPr lang="de-DE" sz="1600" b="0" spc="0" dirty="0">
                <a:solidFill>
                  <a:srgbClr val="000000"/>
                </a:solidFill>
              </a:rPr>
              <a:t>Rembrandt van </a:t>
            </a:r>
            <a:r>
              <a:rPr lang="de-DE" sz="1600" b="0" spc="0" dirty="0" err="1" smtClean="0">
                <a:solidFill>
                  <a:srgbClr val="000000"/>
                </a:solidFill>
              </a:rPr>
              <a:t>Rijn</a:t>
            </a:r>
            <a:r>
              <a:rPr lang="de-DE" sz="1600" b="0" spc="0" dirty="0" smtClean="0">
                <a:solidFill>
                  <a:srgbClr val="000000"/>
                </a:solidFill>
              </a:rPr>
              <a:t> </a:t>
            </a:r>
          </a:p>
          <a:p>
            <a:endParaRPr lang="de-DE" sz="1600" b="0" spc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h48kqupu5553569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6" t="52013" r="46303" b="33712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8" name="Shape 22"/>
          <p:cNvSpPr/>
          <p:nvPr/>
        </p:nvSpPr>
        <p:spPr>
          <a:xfrm>
            <a:off x="951535" y="1296772"/>
            <a:ext cx="11076330" cy="1231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REMINDER</a:t>
            </a:r>
            <a:r>
              <a:rPr sz="4000" b="1" spc="1000">
                <a:solidFill>
                  <a:srgbClr val="FFFFFF"/>
                </a:solidFill>
              </a:rPr>
              <a:t>:</a:t>
            </a:r>
            <a:br>
              <a:rPr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WHAT ARE WE EXPECTING?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9" name="Shape 23"/>
          <p:cNvSpPr/>
          <p:nvPr/>
        </p:nvSpPr>
        <p:spPr>
          <a:xfrm>
            <a:off x="987001" y="3412578"/>
            <a:ext cx="11030798" cy="39882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Continuous discussion</a:t>
            </a:r>
            <a:endParaRPr sz="2500">
              <a:solidFill>
                <a:srgbClr val="FFFFFF"/>
              </a:solidFill>
            </a:endParaRP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Every part closes with a challenge</a:t>
            </a:r>
            <a:endParaRPr sz="2500">
              <a:solidFill>
                <a:srgbClr val="FFFFFF"/>
              </a:solidFill>
            </a:endParaRP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You will complete your personal </a:t>
            </a:r>
            <a:r>
              <a:rPr sz="2500">
                <a:solidFill>
                  <a:srgbClr val="FFFFFF"/>
                </a:solidFill>
              </a:rPr>
              <a:t>MyLife-Map</a:t>
            </a:r>
          </a:p>
          <a:p>
            <a:pPr marL="355600" lvl="0" indent="-355600" algn="l" defTabSz="457200">
              <a:lnSpc>
                <a:spcPct val="120000"/>
              </a:lnSpc>
              <a:spcBef>
                <a:spcPts val="1500"/>
              </a:spcBef>
              <a:buSzPct val="70000"/>
              <a:buBlip>
                <a:blip r:embed="rId3"/>
              </a:buBlip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You will come to new conclusions about your life</a:t>
            </a:r>
            <a:r>
              <a:rPr sz="2500">
                <a:solidFill>
                  <a:srgbClr val="FFFFFF"/>
                </a:solidFill>
              </a:rPr>
              <a:t/>
            </a:r>
            <a:br>
              <a:rPr sz="2500">
                <a:solidFill>
                  <a:srgbClr val="FFFFFF"/>
                </a:solidFill>
              </a:rPr>
            </a:br>
            <a:r>
              <a:rPr sz="2500">
                <a:solidFill>
                  <a:srgbClr val="FFFFFF"/>
                </a:solidFill>
              </a:rPr>
              <a:t/>
            </a:r>
            <a:br>
              <a:rPr sz="2500">
                <a:solidFill>
                  <a:srgbClr val="FFFFFF"/>
                </a:solidFill>
              </a:rPr>
            </a:br>
            <a:r>
              <a:rPr lang="de-DE" sz="2500" u="sng">
                <a:solidFill>
                  <a:srgbClr val="FFFFFF"/>
                </a:solidFill>
                <a:latin typeface="Verdana"/>
                <a:cs typeface="Verdana"/>
              </a:rPr>
              <a:t>Important:</a:t>
            </a:r>
            <a:r>
              <a:rPr lang="de-DE" sz="25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de-DE" sz="2500">
                <a:solidFill>
                  <a:srgbClr val="FFFFFF"/>
                </a:solidFill>
              </a:rPr>
              <a:t>Everything is treated confidentially</a:t>
            </a:r>
            <a:r>
              <a:rPr sz="2500">
                <a:solidFill>
                  <a:srgbClr val="FFFFFF"/>
                </a:solidFill>
              </a:rPr>
              <a:t>!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441" y="3488247"/>
            <a:ext cx="597698" cy="41472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photocaseh48kqupu5553569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6" t="52013" r="46303" b="33712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8" name="Shape 28"/>
          <p:cNvSpPr/>
          <p:nvPr/>
        </p:nvSpPr>
        <p:spPr>
          <a:xfrm>
            <a:off x="-11318" y="4050548"/>
            <a:ext cx="13027436" cy="184665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WHERE DID YOU 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EXPERIENCE PAIN</a:t>
            </a:r>
            <a:br>
              <a:rPr lang="de-DE" sz="4000" b="1" spc="1000">
                <a:solidFill>
                  <a:srgbClr val="FFFFFF"/>
                </a:solidFill>
              </a:rPr>
            </a:br>
            <a:r>
              <a:rPr lang="de-DE" sz="4000" b="1" spc="1000">
                <a:solidFill>
                  <a:srgbClr val="FFFFFF"/>
                </a:solidFill>
              </a:rPr>
              <a:t>LAST WEEK?</a:t>
            </a:r>
            <a:endParaRPr sz="4000" b="1" spc="1000">
              <a:solidFill>
                <a:srgbClr val="FFFFFF"/>
              </a:solidFill>
            </a:endParaRPr>
          </a:p>
        </p:txBody>
      </p:sp>
      <p:sp>
        <p:nvSpPr>
          <p:cNvPr id="30" name="Shape 30"/>
          <p:cNvSpPr/>
          <p:nvPr/>
        </p:nvSpPr>
        <p:spPr>
          <a:xfrm>
            <a:off x="1771433" y="3595192"/>
            <a:ext cx="9470576" cy="2815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57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6"/>
                </a:lnTo>
                <a:lnTo>
                  <a:pt x="12075" y="26"/>
                </a:lnTo>
              </a:path>
            </a:pathLst>
          </a:cu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1424" y="3311410"/>
            <a:ext cx="817960" cy="567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photocaseh48kqupu55535692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6" t="52013" r="46303" b="33712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3" name="Shape 33"/>
          <p:cNvSpPr/>
          <p:nvPr/>
        </p:nvSpPr>
        <p:spPr>
          <a:xfrm>
            <a:off x="9515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sz="4000" spc="1000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>
                <a:solidFill>
                  <a:srgbClr val="FFFFFF"/>
                </a:solidFill>
              </a:rPr>
              <a:t>FLASHBACK</a:t>
            </a:r>
            <a:r>
              <a:rPr sz="4000" b="1" spc="10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4" name="Shape 34"/>
          <p:cNvSpPr/>
          <p:nvPr/>
        </p:nvSpPr>
        <p:spPr>
          <a:xfrm>
            <a:off x="987001" y="3412578"/>
            <a:ext cx="11030798" cy="9105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>
                <a:solidFill>
                  <a:srgbClr val="FFFFFF"/>
                </a:solidFill>
              </a:rPr>
              <a:t>We have discovered: positive and negative events and people have ”imprinted“ us.</a:t>
            </a:r>
            <a:endParaRPr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5582" y="6442611"/>
            <a:ext cx="5207219" cy="2778410"/>
          </a:xfrm>
          <a:prstGeom prst="rect">
            <a:avLst/>
          </a:prstGeom>
        </p:spPr>
      </p:pic>
      <p:sp>
        <p:nvSpPr>
          <p:cNvPr id="51" name="Shape 51"/>
          <p:cNvSpPr/>
          <p:nvPr/>
        </p:nvSpPr>
        <p:spPr>
          <a:xfrm>
            <a:off x="1015035" y="1296772"/>
            <a:ext cx="11076330" cy="61555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000" spc="1000">
                <a:solidFill>
                  <a:srgbClr val="000000"/>
                </a:solidFill>
              </a:defRPr>
            </a:lvl1pPr>
          </a:lstStyle>
          <a:p>
            <a:pPr lvl="0">
              <a:defRPr sz="1800" b="0" spc="0"/>
            </a:pPr>
            <a:r>
              <a:rPr lang="de-DE" sz="4000" b="1" spc="1000"/>
              <a:t>ACTION</a:t>
            </a:r>
            <a:r>
              <a:rPr sz="4000" b="1" spc="1000"/>
              <a:t>.</a:t>
            </a:r>
          </a:p>
        </p:txBody>
      </p:sp>
      <p:sp>
        <p:nvSpPr>
          <p:cNvPr id="52" name="Shape 52"/>
          <p:cNvSpPr/>
          <p:nvPr/>
        </p:nvSpPr>
        <p:spPr>
          <a:xfrm>
            <a:off x="1931531" y="2849861"/>
            <a:ext cx="10159834" cy="346248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 dirty="0"/>
              <a:t>LINES</a:t>
            </a:r>
            <a:r>
              <a:rPr sz="2500" b="1" dirty="0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spc="-41" dirty="0" err="1"/>
              <a:t>On your map find the hightest and the lowest point of ”imprint“ in your life. Draw a line between these milestones, connecting the high with the low</a:t>
            </a:r>
            <a:r>
              <a:rPr sz="2500" spc="-41" dirty="0"/>
              <a:t>. </a:t>
            </a:r>
            <a:endParaRPr sz="2500" dirty="0"/>
          </a:p>
          <a:p>
            <a:pPr lvl="0" algn="l" defTabSz="457200">
              <a:lnSpc>
                <a:spcPct val="120000"/>
              </a:lnSpc>
              <a:spcBef>
                <a:spcPts val="2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b="1" dirty="0"/>
              <a:t>BAND-AID</a:t>
            </a:r>
            <a:r>
              <a:rPr sz="2500" b="1" dirty="0"/>
              <a:t>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 dirty="0" err="1"/>
              <a:t>Cross two band-aids over each other under your lowest point</a:t>
            </a:r>
            <a:r>
              <a:rPr sz="2500" dirty="0"/>
              <a:t>.</a:t>
            </a:r>
          </a:p>
        </p:txBody>
      </p:sp>
      <p:sp>
        <p:nvSpPr>
          <p:cNvPr id="53" name="Shape 53"/>
          <p:cNvSpPr/>
          <p:nvPr/>
        </p:nvSpPr>
        <p:spPr>
          <a:xfrm>
            <a:off x="4313932" y="1075355"/>
            <a:ext cx="4300736" cy="1128634"/>
          </a:xfrm>
          <a:prstGeom prst="rect">
            <a:avLst/>
          </a:prstGeom>
          <a:ln w="508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3281" y="2985650"/>
            <a:ext cx="685800" cy="3048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0509" y="5147742"/>
            <a:ext cx="546100" cy="546100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23317" y="7409122"/>
            <a:ext cx="608987" cy="4059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1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 cstate="print">
            <a:biLevel thresh="75000"/>
          </a:blip>
          <a:stretch>
            <a:fillRect/>
          </a:stretch>
        </p:blipFill>
        <p:spPr>
          <a:xfrm>
            <a:off x="-1381994" y="4064642"/>
            <a:ext cx="5253197" cy="2437758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0" y="5802344"/>
            <a:ext cx="13004800" cy="402940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2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5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Verdana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951535" y="1296772"/>
            <a:ext cx="11076330" cy="12311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4000" b="1" spc="1000"/>
              <a:t>GOD KNOWS BOTH</a:t>
            </a:r>
            <a:r>
              <a:rPr sz="4000" b="1" spc="1000"/>
              <a:t>:</a:t>
            </a:r>
            <a:br>
              <a:rPr sz="4000" b="1" spc="1000"/>
            </a:br>
            <a:r>
              <a:rPr lang="de-DE" sz="4000" b="1" spc="1000"/>
              <a:t>HEIGHTS AND DEPTHS</a:t>
            </a:r>
            <a:r>
              <a:rPr sz="4000" b="1" spc="1000"/>
              <a:t>.</a:t>
            </a:r>
          </a:p>
        </p:txBody>
      </p:sp>
      <p:sp>
        <p:nvSpPr>
          <p:cNvPr id="49" name="Shape 49"/>
          <p:cNvSpPr/>
          <p:nvPr/>
        </p:nvSpPr>
        <p:spPr>
          <a:xfrm>
            <a:off x="4073740" y="4765392"/>
            <a:ext cx="11030799" cy="39882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/>
              <a:t>His high point is higher than </a:t>
            </a:r>
            <a:br>
              <a:rPr lang="de-DE" sz="2500"/>
            </a:br>
            <a:r>
              <a:rPr lang="de-DE" sz="2500"/>
              <a:t>the best day of your life </a:t>
            </a:r>
            <a:r>
              <a:rPr sz="2500"/>
              <a:t>(</a:t>
            </a:r>
            <a:r>
              <a:rPr lang="de-DE" sz="2500"/>
              <a:t>we call it ”heaven“</a:t>
            </a:r>
            <a:r>
              <a:rPr sz="2500"/>
              <a:t>).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r>
              <a:rPr lang="de-DE" sz="2500">
                <a:solidFill>
                  <a:srgbClr val="FFFFFF"/>
                </a:solidFill>
              </a:rPr>
              <a:t>His low point is more painful than </a:t>
            </a:r>
            <a:br>
              <a:rPr lang="de-DE" sz="2500">
                <a:solidFill>
                  <a:srgbClr val="FFFFFF"/>
                </a:solidFill>
              </a:rPr>
            </a:br>
            <a:r>
              <a:rPr lang="de-DE" sz="2500">
                <a:solidFill>
                  <a:srgbClr val="FFFFFF"/>
                </a:solidFill>
              </a:rPr>
              <a:t>the worst day of your life </a:t>
            </a:r>
            <a:r>
              <a:rPr sz="2500">
                <a:solidFill>
                  <a:srgbClr val="FFFFFF"/>
                </a:solidFill>
              </a:rPr>
              <a:t>(</a:t>
            </a:r>
            <a:r>
              <a:rPr lang="de-DE" sz="2500">
                <a:solidFill>
                  <a:srgbClr val="FFFFFF"/>
                </a:solidFill>
              </a:rPr>
              <a:t>we call it ”hell“</a:t>
            </a:r>
            <a:r>
              <a:rPr sz="2500">
                <a:solidFill>
                  <a:srgbClr val="FFFFFF"/>
                </a:solidFill>
              </a:rPr>
              <a:t>).</a:t>
            </a:r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/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/>
          </a:p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1800" b="0" spc="0">
                <a:solidFill>
                  <a:srgbClr val="000000"/>
                </a:solidFill>
              </a:defRPr>
            </a:pPr>
            <a:endParaRPr sz="25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white-wood-texture-design-decorating_RZ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3" t="43790" r="21168" b="28026"/>
          <a:stretch/>
        </p:blipFill>
        <p:spPr>
          <a:xfrm>
            <a:off x="0" y="0"/>
            <a:ext cx="13016118" cy="97536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461" y="5099337"/>
            <a:ext cx="1574800" cy="1803401"/>
          </a:xfrm>
          <a:prstGeom prst="rect">
            <a:avLst/>
          </a:prstGeom>
        </p:spPr>
      </p:pic>
      <p:sp>
        <p:nvSpPr>
          <p:cNvPr id="6" name="Shape 37"/>
          <p:cNvSpPr/>
          <p:nvPr/>
        </p:nvSpPr>
        <p:spPr>
          <a:xfrm>
            <a:off x="81253" y="3797299"/>
            <a:ext cx="13101348" cy="6858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>
              <a:defRPr sz="4000" spc="3000"/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lang="de-DE" sz="4000" b="1" spc="3000">
                <a:solidFill>
                  <a:srgbClr val="FFFFFF"/>
                </a:solidFill>
              </a:rPr>
              <a:t>VIDEO</a:t>
            </a:r>
            <a:endParaRPr sz="4000" b="1" spc="3000">
              <a:solidFill>
                <a:srgbClr val="FFFFFF"/>
              </a:solidFill>
            </a:endParaRPr>
          </a:p>
        </p:txBody>
      </p:sp>
      <p:sp>
        <p:nvSpPr>
          <p:cNvPr id="7" name="Shape 38"/>
          <p:cNvSpPr/>
          <p:nvPr/>
        </p:nvSpPr>
        <p:spPr>
          <a:xfrm>
            <a:off x="4616900" y="3647268"/>
            <a:ext cx="3771000" cy="985865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lnSpc>
                <a:spcPct val="120000"/>
              </a:lnSpc>
              <a:spcBef>
                <a:spcPts val="1500"/>
              </a:spcBef>
              <a:defRPr sz="2500" b="0" spc="0">
                <a:solidFill>
                  <a:srgbClr val="000000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1271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951535" y="1790700"/>
            <a:ext cx="11076330" cy="492442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sz="4000" b="1" cap="all" spc="1000"/>
              <a:t>Go</a:t>
            </a:r>
            <a:r>
              <a:rPr lang="de-DE" sz="4000" b="1" cap="all" spc="1000"/>
              <a:t>D LEFT HEAVEN </a:t>
            </a:r>
            <a:r>
              <a:rPr sz="4000" b="1" cap="all" spc="1000"/>
              <a:t>(gr</a:t>
            </a:r>
            <a:r>
              <a:rPr lang="de-DE" sz="4000" b="1" cap="all" spc="1000"/>
              <a:t>EEN</a:t>
            </a:r>
            <a:r>
              <a:rPr sz="4000" b="1" cap="all" spc="1000"/>
              <a:t>) </a:t>
            </a:r>
            <a:r>
              <a:rPr lang="de-DE" sz="4000" b="1" cap="all" spc="1000"/>
              <a:t>AND ENTERED HELL </a:t>
            </a:r>
            <a:r>
              <a:rPr sz="4000" b="1" cap="all" spc="1000"/>
              <a:t>(R</a:t>
            </a:r>
            <a:r>
              <a:rPr lang="de-DE" sz="4000" b="1" cap="all" spc="1000"/>
              <a:t>ED</a:t>
            </a:r>
            <a:r>
              <a:rPr sz="4000" b="1" cap="all" spc="1000"/>
              <a:t>). </a:t>
            </a:r>
            <a:r>
              <a:rPr lang="de-DE" sz="4000" b="1" cap="all" spc="1000"/>
              <a:t/>
            </a:r>
            <a:br>
              <a:rPr lang="de-DE" sz="4000" b="1" cap="all" spc="1000"/>
            </a:br>
            <a:endParaRPr sz="4000" b="1" cap="all" spc="1000"/>
          </a:p>
          <a:p>
            <a:pPr lvl="0" algn="l">
              <a:defRPr sz="1800" b="0" spc="0">
                <a:solidFill>
                  <a:srgbClr val="000000"/>
                </a:solidFill>
              </a:defRPr>
            </a:pPr>
            <a:r>
              <a:rPr lang="de-DE" sz="4000" b="1" cap="all" spc="1000"/>
              <a:t>JeSUS, WHO IS GOD, LEFT HIS GREEN ZONE IN ORDER TO BOTH DIE AS A CRIMINAL ON THE CROSS AND TO SUFFER HELL</a:t>
            </a:r>
            <a:r>
              <a:rPr sz="4000" b="1" cap="all" spc="100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200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50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20000"/>
          </a:lnSpc>
          <a:spcBef>
            <a:spcPts val="150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50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Verdan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585</Words>
  <Application>Microsoft Macintosh PowerPoint</Application>
  <PresentationFormat>Benutzerdefiniert</PresentationFormat>
  <Paragraphs>66</Paragraphs>
  <Slides>21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White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Dietrich Schindler</dc:creator>
  <cp:lastModifiedBy>MOTOKI TONN</cp:lastModifiedBy>
  <cp:revision>115</cp:revision>
  <dcterms:modified xsi:type="dcterms:W3CDTF">2015-06-11T10:23:06Z</dcterms:modified>
</cp:coreProperties>
</file>