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58" r:id="rId4"/>
    <p:sldId id="259" r:id="rId5"/>
    <p:sldId id="260" r:id="rId6"/>
    <p:sldId id="28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lvl1pPr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1pPr>
    <a:lvl2pPr indent="228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2pPr>
    <a:lvl3pPr indent="457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3pPr>
    <a:lvl4pPr indent="685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4pPr>
    <a:lvl5pPr indent="9144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5pPr>
    <a:lvl6pPr indent="11430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6pPr>
    <a:lvl7pPr indent="1371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7pPr>
    <a:lvl8pPr indent="1600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8pPr>
    <a:lvl9pPr indent="1828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960" y="-32"/>
      </p:cViewPr>
      <p:guideLst>
        <p:guide orient="horz" pos="5221"/>
        <p:guide pos="46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34804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Life –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yLife – 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algn="ctr" defTabSz="584200">
        <a:defRPr sz="7800">
          <a:latin typeface="Helvetica Light"/>
          <a:ea typeface="Helvetica Light"/>
          <a:cs typeface="Helvetica Light"/>
          <a:sym typeface="Helvetica Light"/>
        </a:defRPr>
      </a:lvl1pPr>
      <a:lvl2pPr indent="228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2pPr>
      <a:lvl3pPr indent="457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3pPr>
      <a:lvl4pPr indent="685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4pPr>
      <a:lvl5pPr indent="9144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5pPr>
      <a:lvl6pPr indent="11430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6pPr>
      <a:lvl7pPr indent="1371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7pPr>
      <a:lvl8pPr indent="1600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8pPr>
      <a:lvl9pPr indent="1828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1pPr>
      <a:lvl2pPr indent="228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2pPr>
      <a:lvl3pPr indent="457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3pPr>
      <a:lvl4pPr indent="685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4pPr>
      <a:lvl5pPr indent="9144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5pPr>
      <a:lvl6pPr indent="11430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6pPr>
      <a:lvl7pPr indent="1371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7pPr>
      <a:lvl8pPr indent="1600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8pPr>
      <a:lvl9pPr indent="1828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pmn1e3465553573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879" r="47037" b="10017"/>
          <a:stretch/>
        </p:blipFill>
        <p:spPr>
          <a:xfrm>
            <a:off x="0" y="0"/>
            <a:ext cx="13021421" cy="9753600"/>
          </a:xfrm>
          <a:prstGeom prst="rect">
            <a:avLst/>
          </a:prstGeom>
        </p:spPr>
      </p:pic>
      <p:sp>
        <p:nvSpPr>
          <p:cNvPr id="19" name="Shape 19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WELCOME</a:t>
            </a:r>
            <a:r>
              <a:rPr sz="2500" b="1" spc="625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0" name="Shape 20"/>
          <p:cNvSpPr/>
          <p:nvPr/>
        </p:nvSpPr>
        <p:spPr>
          <a:xfrm>
            <a:off x="4445929" y="6586807"/>
            <a:ext cx="4112942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4000" b="1" spc="1000"/>
              <a:t>JESUS &amp; </a:t>
            </a:r>
            <a:r>
              <a:rPr lang="de-DE" sz="4000" b="1" spc="1000"/>
              <a:t>YOU</a:t>
            </a:r>
            <a:r>
              <a:rPr sz="4000" b="1" spc="1000"/>
              <a:t>.</a:t>
            </a:r>
          </a:p>
        </p:txBody>
      </p:sp>
      <p:sp>
        <p:nvSpPr>
          <p:cNvPr id="62" name="Shape 62"/>
          <p:cNvSpPr/>
          <p:nvPr/>
        </p:nvSpPr>
        <p:spPr>
          <a:xfrm>
            <a:off x="987001" y="3412578"/>
            <a:ext cx="11030798" cy="35625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b="1" dirty="0"/>
              <a:t>„</a:t>
            </a:r>
            <a:r>
              <a:rPr lang="de-DE" sz="2500" b="1" dirty="0"/>
              <a:t>Change and renewal have to begin with me</a:t>
            </a:r>
            <a:r>
              <a:rPr sz="2500" b="1" dirty="0"/>
              <a:t>.“</a:t>
            </a:r>
          </a:p>
          <a:p>
            <a:pPr lvl="0" algn="r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000" dirty="0"/>
              <a:t>Dietrich Bonhoeffer                           </a:t>
            </a:r>
            <a:r>
              <a:rPr sz="2000" dirty="0">
                <a:solidFill>
                  <a:srgbClr val="FFFFFF"/>
                </a:solidFill>
              </a:rPr>
              <a:t>  .</a:t>
            </a:r>
            <a:endParaRPr sz="2000" dirty="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Each one who responds to God‘s invitation through Jesus is like </a:t>
            </a:r>
            <a:br>
              <a:rPr lang="de-DE" sz="2500" dirty="0"/>
            </a:br>
            <a:r>
              <a:rPr lang="de-DE" sz="2500" dirty="0"/>
              <a:t>a treasure hunter who has found the greatest treasure of his life</a:t>
            </a:r>
            <a:r>
              <a:rPr sz="2500" dirty="0"/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96989" y="8058239"/>
            <a:ext cx="6917868" cy="10299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51535" y="1296772"/>
            <a:ext cx="5027415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LIFE </a:t>
            </a:r>
            <a:br>
              <a:rPr lang="de-DE" sz="4000" b="1" spc="1000"/>
            </a:br>
            <a:r>
              <a:rPr lang="de-DE" sz="4000" b="1" spc="1000"/>
              <a:t>WITH</a:t>
            </a:r>
            <a:br>
              <a:rPr lang="de-DE" sz="4000" b="1" spc="1000"/>
            </a:br>
            <a:r>
              <a:rPr lang="de-DE" sz="4000" b="1" spc="1000"/>
              <a:t>JESUS</a:t>
            </a:r>
            <a:endParaRPr sz="4000" b="1" spc="1000"/>
          </a:p>
        </p:txBody>
      </p:sp>
      <p:sp>
        <p:nvSpPr>
          <p:cNvPr id="66" name="Shape 66"/>
          <p:cNvSpPr/>
          <p:nvPr/>
        </p:nvSpPr>
        <p:spPr>
          <a:xfrm>
            <a:off x="987001" y="5444578"/>
            <a:ext cx="5027414" cy="22185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Forgiveness of my sin(s)</a:t>
            </a:r>
            <a:endParaRPr sz="250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God´s acceptance</a:t>
            </a:r>
            <a:endParaRPr sz="250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Shalom ”peace“, </a:t>
            </a:r>
            <a:br>
              <a:rPr lang="de-DE" sz="2500"/>
            </a:br>
            <a:r>
              <a:rPr lang="de-DE" sz="2500"/>
              <a:t>holistic well-being</a:t>
            </a:r>
            <a:endParaRPr sz="2500"/>
          </a:p>
        </p:txBody>
      </p:sp>
      <p:sp>
        <p:nvSpPr>
          <p:cNvPr id="67" name="Shape 67"/>
          <p:cNvSpPr/>
          <p:nvPr/>
        </p:nvSpPr>
        <p:spPr>
          <a:xfrm>
            <a:off x="6506409" y="-37365"/>
            <a:ext cx="6517025" cy="9828329"/>
          </a:xfrm>
          <a:prstGeom prst="rect">
            <a:avLst/>
          </a:prstGeom>
          <a:solidFill/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7356254" y="1301510"/>
            <a:ext cx="5027415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 dirty="0">
                <a:solidFill>
                  <a:srgbClr val="FFFFFF"/>
                </a:solidFill>
              </a:rPr>
              <a:t>LIFE </a:t>
            </a:r>
            <a:br>
              <a:rPr lang="de-DE" sz="4000" b="1" spc="1000" dirty="0">
                <a:solidFill>
                  <a:srgbClr val="FFFFFF"/>
                </a:solidFill>
              </a:rPr>
            </a:br>
            <a:r>
              <a:rPr lang="de-DE" sz="4000" b="1" spc="1000" dirty="0">
                <a:solidFill>
                  <a:srgbClr val="FFFFFF"/>
                </a:solidFill>
              </a:rPr>
              <a:t>WITHOUT</a:t>
            </a:r>
            <a:br>
              <a:rPr lang="de-DE" sz="4000" b="1" spc="1000" dirty="0">
                <a:solidFill>
                  <a:srgbClr val="FFFFFF"/>
                </a:solidFill>
              </a:rPr>
            </a:br>
            <a:r>
              <a:rPr lang="de-DE" sz="4000" b="1" spc="1000" dirty="0">
                <a:solidFill>
                  <a:srgbClr val="FFFFFF"/>
                </a:solidFill>
              </a:rPr>
              <a:t>JESUS</a:t>
            </a:r>
            <a:endParaRPr sz="4000" b="1" spc="1000" dirty="0">
              <a:solidFill>
                <a:srgbClr val="FFFFFF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7391720" y="5449316"/>
            <a:ext cx="5027414" cy="17568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Debt-ridden life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Separated from God</a:t>
            </a:r>
            <a:r>
              <a:rPr sz="2500">
                <a:solidFill>
                  <a:srgbClr val="FFFFFF"/>
                </a:solidFill>
              </a:rPr>
              <a:t> 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Strife and agitation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 cstate="print">
            <a:biLevel thresh="50000"/>
          </a:blip>
          <a:stretch>
            <a:fillRect/>
          </a:stretch>
        </p:blipFill>
        <p:spPr>
          <a:xfrm>
            <a:off x="5644295" y="2191119"/>
            <a:ext cx="2308476" cy="37042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build="p" animBg="1" advAuto="0"/>
      <p:bldP spid="69" grpId="2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-37365"/>
            <a:ext cx="13042068" cy="9828329"/>
          </a:xfrm>
          <a:prstGeom prst="rect">
            <a:avLst/>
          </a:prstGeom>
          <a:solidFill/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11318" y="2236912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WHERE DO YOU SEE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YOURSELF IN THE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RIGHT-HANDED LIST?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76" name="Shape 76"/>
          <p:cNvSpPr/>
          <p:nvPr/>
        </p:nvSpPr>
        <p:spPr>
          <a:xfrm>
            <a:off x="1072933" y="1781556"/>
            <a:ext cx="10867576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1911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1424" y="1497774"/>
            <a:ext cx="817960" cy="5675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227717" y="5870558"/>
            <a:ext cx="4668488" cy="2353208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342900" indent="-342900" algn="l" rtl="0" latinLnBrk="1" hangingPunct="0">
              <a:lnSpc>
                <a:spcPct val="150000"/>
              </a:lnSpc>
              <a:buFont typeface="Lucida Grande"/>
              <a:buChar char="▶"/>
            </a:pPr>
            <a:r>
              <a:rPr lang="de-DE" sz="2500" b="0" spc="0"/>
              <a:t>Debt-ridden life</a:t>
            </a:r>
          </a:p>
          <a:p>
            <a:pPr marL="342900" indent="-342900" algn="l" rtl="0" latinLnBrk="1" hangingPunct="0">
              <a:lnSpc>
                <a:spcPct val="150000"/>
              </a:lnSpc>
              <a:buFont typeface="Lucida Grande"/>
              <a:buChar char="▶"/>
            </a:pPr>
            <a:r>
              <a:rPr lang="de-DE" sz="2500" b="0" spc="0"/>
              <a:t>Separated from God</a:t>
            </a:r>
          </a:p>
          <a:p>
            <a:pPr marL="342900" indent="-342900" algn="l" rtl="0" latinLnBrk="1" hangingPunct="0">
              <a:lnSpc>
                <a:spcPct val="150000"/>
              </a:lnSpc>
              <a:buFont typeface="Lucida Grande"/>
              <a:buChar char="▶"/>
            </a:pPr>
            <a:r>
              <a:rPr lang="de-DE" sz="2500" b="0" spc="0"/>
              <a:t>Strife and agitation</a:t>
            </a:r>
          </a:p>
          <a:p>
            <a:pPr marL="342900" marR="0" indent="-342900" algn="l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Ø"/>
              <a:tabLst/>
            </a:pPr>
            <a:endParaRPr lang="de-DE" sz="2500" b="0" spc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987001" y="5444578"/>
            <a:ext cx="5027414" cy="22185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Forgiveness of my sin(s</a:t>
            </a:r>
            <a:r>
              <a:rPr lang="de-DE" sz="2500"/>
              <a:t>)</a:t>
            </a:r>
            <a:endParaRPr sz="250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God´s acceptance</a:t>
            </a:r>
            <a:endParaRPr sz="250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Shalom ”peace“ </a:t>
            </a:r>
            <a:br>
              <a:rPr lang="de-DE" sz="2500"/>
            </a:br>
            <a:r>
              <a:rPr lang="de-DE" sz="2500"/>
              <a:t>holistic well-being</a:t>
            </a:r>
            <a:endParaRPr sz="2500"/>
          </a:p>
        </p:txBody>
      </p:sp>
      <p:sp>
        <p:nvSpPr>
          <p:cNvPr id="79" name="Shape 79"/>
          <p:cNvSpPr/>
          <p:nvPr/>
        </p:nvSpPr>
        <p:spPr>
          <a:xfrm>
            <a:off x="-11318" y="2236912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WHY DOES IT MAKE</a:t>
            </a:r>
            <a:br>
              <a:rPr lang="de-DE" sz="4000" b="1" spc="1000"/>
            </a:br>
            <a:r>
              <a:rPr lang="de-DE" sz="4000" b="1" spc="1000"/>
              <a:t>SENSE TO LIVE A </a:t>
            </a:r>
            <a:br>
              <a:rPr lang="de-DE" sz="4000" b="1" spc="1000"/>
            </a:br>
            <a:r>
              <a:rPr lang="de-DE" sz="4000" b="1" spc="1000"/>
              <a:t>LIFE WITH JESUS?</a:t>
            </a:r>
            <a:endParaRPr sz="4000" b="1" spc="1000"/>
          </a:p>
        </p:txBody>
      </p:sp>
      <p:sp>
        <p:nvSpPr>
          <p:cNvPr id="80" name="Shape 80"/>
          <p:cNvSpPr/>
          <p:nvPr/>
        </p:nvSpPr>
        <p:spPr>
          <a:xfrm>
            <a:off x="1072933" y="1781556"/>
            <a:ext cx="10867576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1911" y="26"/>
                </a:lnTo>
              </a:path>
            </a:pathLst>
          </a:cu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0000">
                <a:tint val="45000"/>
                <a:satMod val="400000"/>
              </a:srgbClr>
            </a:duotone>
            <a:lum bright="-100000"/>
          </a:blip>
          <a:stretch>
            <a:fillRect/>
          </a:stretch>
        </p:blipFill>
        <p:spPr>
          <a:xfrm>
            <a:off x="6091424" y="1497774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49748" r="30273" b="2601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84" name="Shape 84"/>
          <p:cNvSpPr/>
          <p:nvPr/>
        </p:nvSpPr>
        <p:spPr>
          <a:xfrm>
            <a:off x="951535" y="3619500"/>
            <a:ext cx="11076330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cap="all" spc="1000">
                <a:solidFill>
                  <a:srgbClr val="FFFFFF"/>
                </a:solidFill>
              </a:rPr>
              <a:t>Jesus invites YOU </a:t>
            </a:r>
            <a:br>
              <a:rPr lang="de-DE" sz="4000" b="1" cap="all" spc="1000">
                <a:solidFill>
                  <a:srgbClr val="FFFFFF"/>
                </a:solidFill>
              </a:rPr>
            </a:br>
            <a:r>
              <a:rPr lang="de-DE" sz="4000" b="1" cap="all" spc="1000">
                <a:solidFill>
                  <a:srgbClr val="FFFFFF"/>
                </a:solidFill>
              </a:rPr>
              <a:t>to come TO him </a:t>
            </a:r>
            <a:br>
              <a:rPr lang="de-DE" sz="4000" b="1" cap="all" spc="1000">
                <a:solidFill>
                  <a:srgbClr val="FFFFFF"/>
                </a:solidFill>
              </a:rPr>
            </a:br>
            <a:r>
              <a:rPr lang="de-DE" sz="4000" b="1" cap="all" spc="1000">
                <a:solidFill>
                  <a:srgbClr val="FFFFFF"/>
                </a:solidFill>
              </a:rPr>
              <a:t>to receive </a:t>
            </a:r>
            <a:br>
              <a:rPr lang="de-DE" sz="4000" b="1" cap="all" spc="1000">
                <a:solidFill>
                  <a:srgbClr val="FFFFFF"/>
                </a:solidFill>
              </a:rPr>
            </a:br>
            <a:r>
              <a:rPr lang="de-DE" sz="4000" b="1" cap="all" spc="1000">
                <a:solidFill>
                  <a:srgbClr val="FFFFFF"/>
                </a:solidFill>
              </a:rPr>
              <a:t>new life in him!</a:t>
            </a:r>
            <a:endParaRPr sz="4000" b="1" cap="all" spc="1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49748" r="30273" b="2601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87" name="Shape 87"/>
          <p:cNvSpPr/>
          <p:nvPr/>
        </p:nvSpPr>
        <p:spPr>
          <a:xfrm>
            <a:off x="-11318" y="3932412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WHAT MUST I DO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TO ACCEPT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HIS OFFER?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89" name="Shape 89"/>
          <p:cNvSpPr/>
          <p:nvPr/>
        </p:nvSpPr>
        <p:spPr>
          <a:xfrm>
            <a:off x="1136433" y="3477056"/>
            <a:ext cx="10740576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16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192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424" y="3193274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49748" r="30273" b="2601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92" name="Shape 92"/>
          <p:cNvSpPr/>
          <p:nvPr/>
        </p:nvSpPr>
        <p:spPr>
          <a:xfrm>
            <a:off x="3144515" y="3326045"/>
            <a:ext cx="6808913" cy="3850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chemeClr val="bg1"/>
                </a:solidFill>
                <a:latin typeface="Verdana"/>
                <a:cs typeface="Verdana"/>
              </a:rPr>
              <a:t>Everyone who believes may have eternal life in him.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chemeClr val="bg1"/>
                </a:solidFill>
                <a:latin typeface="Verdana"/>
                <a:cs typeface="Verdana"/>
              </a:rPr>
              <a:t>For God so loved the world that he gave his one and only Son, that whoever believes in him shall not perish but have eternal life.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000">
                <a:solidFill>
                  <a:srgbClr val="FFFFFF"/>
                </a:solidFill>
              </a:rPr>
              <a:t>Jo</a:t>
            </a:r>
            <a:r>
              <a:rPr sz="2000">
                <a:solidFill>
                  <a:srgbClr val="FFFFFF"/>
                </a:solidFill>
              </a:rPr>
              <a:t>hn 3</a:t>
            </a:r>
            <a:r>
              <a:rPr lang="de-DE" sz="2000">
                <a:solidFill>
                  <a:srgbClr val="FFFFFF"/>
                </a:solidFill>
              </a:rPr>
              <a:t>:</a:t>
            </a:r>
            <a:r>
              <a:rPr sz="2000">
                <a:solidFill>
                  <a:srgbClr val="FFFFFF"/>
                </a:solidFill>
              </a:rPr>
              <a:t>15</a:t>
            </a:r>
            <a:r>
              <a:rPr lang="de-DE" sz="2000">
                <a:solidFill>
                  <a:srgbClr val="FFFFFF"/>
                </a:solidFill>
              </a:rPr>
              <a:t>-</a:t>
            </a:r>
            <a:r>
              <a:rPr sz="200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93" name="Shape 93"/>
          <p:cNvSpPr/>
          <p:nvPr/>
        </p:nvSpPr>
        <p:spPr>
          <a:xfrm flipV="1">
            <a:off x="6928369" y="2480747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 flipV="1">
            <a:off x="4832869" y="2480747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 flipV="1">
            <a:off x="4818895" y="7649395"/>
            <a:ext cx="336701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2049" y="2088194"/>
            <a:ext cx="514663" cy="666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pd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5681" y="-43411"/>
            <a:ext cx="13176162" cy="9840422"/>
          </a:xfrm>
          <a:prstGeom prst="rect">
            <a:avLst/>
          </a:prstGeom>
          <a:ln w="3175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6403551" y="2963960"/>
            <a:ext cx="5731806" cy="46166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6000" b="1" spc="1500">
                <a:solidFill>
                  <a:srgbClr val="FFFFFF"/>
                </a:solidFill>
              </a:rPr>
              <a:t>YES,</a:t>
            </a:r>
            <a:br>
              <a:rPr lang="de-DE" sz="6000" b="1" spc="1500">
                <a:solidFill>
                  <a:srgbClr val="FFFFFF"/>
                </a:solidFill>
              </a:rPr>
            </a:br>
            <a:r>
              <a:rPr lang="de-DE" sz="6000" b="1" spc="1500">
                <a:solidFill>
                  <a:srgbClr val="FFFFFF"/>
                </a:solidFill>
              </a:rPr>
              <a:t>JESUS,</a:t>
            </a:r>
            <a:br>
              <a:rPr lang="de-DE" sz="6000" b="1" spc="1500">
                <a:solidFill>
                  <a:srgbClr val="FFFFFF"/>
                </a:solidFill>
              </a:rPr>
            </a:br>
            <a:r>
              <a:rPr lang="de-DE" sz="6000" b="1" spc="1500">
                <a:solidFill>
                  <a:srgbClr val="FFFFFF"/>
                </a:solidFill>
              </a:rPr>
              <a:t>I WANT</a:t>
            </a:r>
            <a:br>
              <a:rPr lang="de-DE" sz="6000" b="1" spc="1500">
                <a:solidFill>
                  <a:srgbClr val="FFFFFF"/>
                </a:solidFill>
              </a:rPr>
            </a:br>
            <a:r>
              <a:rPr lang="de-DE" sz="6000" b="1" spc="1500">
                <a:solidFill>
                  <a:srgbClr val="FFFFFF"/>
                </a:solidFill>
              </a:rPr>
              <a:t>TO COME </a:t>
            </a:r>
            <a:br>
              <a:rPr lang="de-DE" sz="6000" b="1" spc="1500">
                <a:solidFill>
                  <a:srgbClr val="FFFFFF"/>
                </a:solidFill>
              </a:rPr>
            </a:br>
            <a:r>
              <a:rPr lang="de-DE" sz="6000" b="1" spc="1500">
                <a:solidFill>
                  <a:srgbClr val="FFFFFF"/>
                </a:solidFill>
              </a:rPr>
              <a:t>HOME!</a:t>
            </a:r>
            <a:endParaRPr sz="6000" b="1" spc="15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5" t="55663" r="35442" b="2601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02" name="Shape 102"/>
          <p:cNvSpPr/>
          <p:nvPr/>
        </p:nvSpPr>
        <p:spPr>
          <a:xfrm>
            <a:off x="987001" y="1352994"/>
            <a:ext cx="11030798" cy="78739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lang="de-DE" sz="2500" dirty="0">
              <a:solidFill>
                <a:schemeClr val="bg1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</a:rPr>
              <a:t>„Jesus Christ, you have come to me at the point of my life’s deepest pain. On a terrible instrument of torture, on the cross, you suffered for me. In your suffering I recognize your love for me.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</a:rPr>
              <a:t>Up to now I have refused to acknowledge you as my God and Savior. I want to change that. I have come to realize that I have failed to trust you. For this I am sorry.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</a:rPr>
              <a:t>I do not want to live this way anymore. I need you and long for your SHALOM. Therefore, I place my trust in you und ask you to forgive me of my sin. 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chemeClr val="bg1"/>
                </a:solidFill>
              </a:rPr>
              <a:t>I accept your forgiveness as a precious gift. I desire to follow you and from this time on let you shape me as I do what you want from me. Thank you that I can truly call you the treasure of my life. Amen.“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87001" y="1248926"/>
            <a:ext cx="3418211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50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PRAYER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t="49748" r="30273" b="2601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951535" y="692439"/>
            <a:ext cx="11076330" cy="36933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JESUS‘ PROMISE TO YOU: YOU ARE HIS CHILD, LOVED, PARDONED, ACCEPTED FOR TIME AND ETERNITY, A RECIPIENT OF SHALOM!</a:t>
            </a:r>
            <a:endParaRPr sz="4000" b="1" cap="all" spc="10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3522344" y="5404026"/>
            <a:ext cx="5960111" cy="29879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>
                <a:solidFill>
                  <a:srgbClr val="FFFFFF"/>
                </a:solidFill>
              </a:rPr>
              <a:t>As many as received him, to them he gave the right to become children of God, even to to those who believe in his name</a:t>
            </a:r>
            <a:r>
              <a:rPr sz="2500" b="1">
                <a:solidFill>
                  <a:srgbClr val="FFFFFF"/>
                </a:solidFill>
              </a:rPr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Joh</a:t>
            </a:r>
            <a:r>
              <a:rPr lang="de-DE" sz="2000">
                <a:solidFill>
                  <a:srgbClr val="FFFFFF"/>
                </a:solidFill>
              </a:rPr>
              <a:t>n</a:t>
            </a:r>
            <a:r>
              <a:rPr sz="2000">
                <a:solidFill>
                  <a:srgbClr val="FFFFFF"/>
                </a:solidFill>
              </a:rPr>
              <a:t> 1</a:t>
            </a:r>
            <a:r>
              <a:rPr lang="de-DE" sz="2000">
                <a:solidFill>
                  <a:srgbClr val="FFFFFF"/>
                </a:solidFill>
              </a:rPr>
              <a:t>:</a:t>
            </a:r>
            <a:r>
              <a:rPr sz="200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07" name="Shape 107"/>
          <p:cNvSpPr/>
          <p:nvPr/>
        </p:nvSpPr>
        <p:spPr>
          <a:xfrm>
            <a:off x="6928369" y="4927901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4832869" y="4927901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 flipV="1">
            <a:off x="4818895" y="8445550"/>
            <a:ext cx="336701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2049" y="4533428"/>
            <a:ext cx="514663" cy="666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pmn1e3465553573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4" t="13938" r="979" b="9934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Shape 22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REMINDER</a:t>
            </a:r>
            <a:r>
              <a:rPr sz="4000" b="1" spc="1000">
                <a:solidFill>
                  <a:srgbClr val="FFFFFF"/>
                </a:solidFill>
              </a:rPr>
              <a:t>:</a:t>
            </a:r>
            <a:br>
              <a:rPr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WHAT ARE WE EXPECTING?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8" name="Shape 23"/>
          <p:cNvSpPr/>
          <p:nvPr/>
        </p:nvSpPr>
        <p:spPr>
          <a:xfrm>
            <a:off x="987001" y="3412578"/>
            <a:ext cx="11030798" cy="398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Continuous discussion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This final part closes with a challenge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complete your personal </a:t>
            </a:r>
            <a:r>
              <a:rPr sz="2500">
                <a:solidFill>
                  <a:srgbClr val="FFFFFF"/>
                </a:solidFill>
              </a:rPr>
              <a:t>MyLife-Map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come to new conclusions about your life</a:t>
            </a: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lang="de-DE" sz="2500" u="sng">
                <a:solidFill>
                  <a:srgbClr val="FFFFFF"/>
                </a:solidFill>
                <a:latin typeface="Verdana"/>
                <a:cs typeface="Verdana"/>
              </a:rPr>
              <a:t>Important:</a:t>
            </a:r>
            <a:r>
              <a:rPr lang="de-DE" sz="25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500">
                <a:solidFill>
                  <a:srgbClr val="FFFFFF"/>
                </a:solidFill>
              </a:rPr>
              <a:t>Everything is treated confidentially</a:t>
            </a:r>
            <a:r>
              <a:rPr sz="2500">
                <a:solidFill>
                  <a:srgbClr val="FFFFFF"/>
                </a:solidFill>
              </a:rPr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127" y="3488247"/>
            <a:ext cx="597698" cy="4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6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951535" y="3924300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GOD`S PAIN BECAME A ”PLUS SIGN” IN MY LIFE!</a:t>
            </a:r>
            <a:endParaRPr sz="4000" b="1" spc="1000"/>
          </a:p>
        </p:txBody>
      </p:sp>
      <p:pic>
        <p:nvPicPr>
          <p:cNvPr id="3" name="Bild 2" descr="ML_Baukasten_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9" t="19039" r="43763" b="61955"/>
          <a:stretch/>
        </p:blipFill>
        <p:spPr>
          <a:xfrm rot="2597345">
            <a:off x="10100239" y="2885930"/>
            <a:ext cx="1575601" cy="16990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4149" y="4666369"/>
            <a:ext cx="6788194" cy="3621969"/>
          </a:xfrm>
          <a:prstGeom prst="rect">
            <a:avLst/>
          </a:prstGeom>
        </p:spPr>
      </p:pic>
      <p:sp>
        <p:nvSpPr>
          <p:cNvPr id="114" name="Shape 114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4000" b="1" spc="1000"/>
              <a:t>A</a:t>
            </a:r>
            <a:r>
              <a:rPr lang="de-DE" sz="4000" b="1" spc="1000"/>
              <a:t>CTION.</a:t>
            </a:r>
            <a:endParaRPr sz="4000" b="1" spc="1000"/>
          </a:p>
        </p:txBody>
      </p:sp>
      <p:sp>
        <p:nvSpPr>
          <p:cNvPr id="115" name="Shape 115"/>
          <p:cNvSpPr/>
          <p:nvPr/>
        </p:nvSpPr>
        <p:spPr>
          <a:xfrm>
            <a:off x="1931531" y="2849861"/>
            <a:ext cx="10060738" cy="11028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b="1"/>
              <a:t>G</a:t>
            </a:r>
            <a:r>
              <a:rPr lang="de-DE" sz="2500" b="1"/>
              <a:t>IFT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Circle the band-aids and write beside them: </a:t>
            </a:r>
            <a:r>
              <a:rPr sz="2500"/>
              <a:t>„</a:t>
            </a:r>
            <a:r>
              <a:rPr lang="de-DE" sz="2500"/>
              <a:t>Yes, for me</a:t>
            </a:r>
            <a:r>
              <a:rPr sz="2500"/>
              <a:t>!“</a:t>
            </a:r>
          </a:p>
        </p:txBody>
      </p:sp>
      <p:sp>
        <p:nvSpPr>
          <p:cNvPr id="116" name="Shape 116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240" y="2827106"/>
            <a:ext cx="508000" cy="5715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9791" y="5933873"/>
            <a:ext cx="746346" cy="4975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IMPORTANT FOR YOUR FURTHER JOURNEY</a:t>
            </a:r>
            <a:r>
              <a:rPr sz="4000" b="1" spc="1000"/>
              <a:t>.</a:t>
            </a:r>
          </a:p>
        </p:txBody>
      </p:sp>
      <p:sp>
        <p:nvSpPr>
          <p:cNvPr id="122" name="Shape 122"/>
          <p:cNvSpPr/>
          <p:nvPr/>
        </p:nvSpPr>
        <p:spPr>
          <a:xfrm>
            <a:off x="987001" y="3412578"/>
            <a:ext cx="11030798" cy="3603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Absorb God´s Word, the Bible, daily for the Bible is God´s love-letter to you</a:t>
            </a:r>
            <a:r>
              <a:rPr sz="2500"/>
              <a:t>.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Share community with other Christians (both joy and sorrow), for we aren´t made to live this life alone.</a:t>
            </a:r>
            <a:endParaRPr sz="250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sz="2500"/>
              <a:t>S</a:t>
            </a:r>
            <a:r>
              <a:rPr lang="de-DE" sz="2500"/>
              <a:t>peak about your new relationship with God, your heavenly father, with others, for they also need Jesus Christ as their Lord and Savior! </a:t>
            </a:r>
            <a:endParaRPr sz="250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9269" y="7173228"/>
            <a:ext cx="2929362" cy="15391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r="62737" b="50382"/>
          <a:stretch/>
        </p:blipFill>
        <p:spPr>
          <a:xfrm>
            <a:off x="-18218" y="0"/>
            <a:ext cx="13034336" cy="9775752"/>
          </a:xfrm>
          <a:prstGeom prst="rect">
            <a:avLst/>
          </a:prstGeom>
        </p:spPr>
      </p:pic>
      <p:sp>
        <p:nvSpPr>
          <p:cNvPr id="8" name="Shape 122"/>
          <p:cNvSpPr/>
          <p:nvPr/>
        </p:nvSpPr>
        <p:spPr>
          <a:xfrm>
            <a:off x="-11318" y="3637448"/>
            <a:ext cx="13027436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000" b="1" spc="1000">
                <a:solidFill>
                  <a:srgbClr val="FFFFFF"/>
                </a:solidFill>
              </a:rPr>
              <a:t>W</a:t>
            </a:r>
            <a:r>
              <a:rPr lang="de-DE" sz="4000" b="1" spc="1000">
                <a:solidFill>
                  <a:srgbClr val="FFFFFF"/>
                </a:solidFill>
              </a:rPr>
              <a:t>HAT IDEA WAS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ESPECIALLY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IMPORTANT TO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YOU TODAY?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9" name="Shape 124"/>
          <p:cNvSpPr/>
          <p:nvPr/>
        </p:nvSpPr>
        <p:spPr>
          <a:xfrm>
            <a:off x="1771433" y="3182092"/>
            <a:ext cx="9470576" cy="32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28983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pmn1e3465553573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879" r="47037" b="10017"/>
          <a:stretch/>
        </p:blipFill>
        <p:spPr>
          <a:xfrm>
            <a:off x="0" y="0"/>
            <a:ext cx="13021421" cy="9753600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GOD BLESS YOU!</a:t>
            </a:r>
            <a:endParaRPr sz="2500" b="1" spc="625">
              <a:solidFill>
                <a:srgbClr val="FFFFFF"/>
              </a:solidFill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4167092" y="6586807"/>
            <a:ext cx="4623487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000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5829349" y="5267123"/>
            <a:ext cx="1367262" cy="15050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480852" y="7229299"/>
            <a:ext cx="7950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spc="0" dirty="0" err="1">
                <a:solidFill>
                  <a:srgbClr val="000000"/>
                </a:solidFill>
              </a:rPr>
              <a:t>www.mylifeworkshop.com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err="1">
                <a:solidFill>
                  <a:srgbClr val="000000"/>
                </a:solidFill>
              </a:rPr>
              <a:t>MyLife</a:t>
            </a:r>
            <a:r>
              <a:rPr lang="de-DE" sz="1600" b="0" spc="0" dirty="0">
                <a:solidFill>
                  <a:srgbClr val="000000"/>
                </a:solidFill>
              </a:rPr>
              <a:t> is a workshop by Dr. Dietrich Schindler </a:t>
            </a:r>
          </a:p>
          <a:p>
            <a:r>
              <a:rPr lang="de-DE" sz="1600" b="0" spc="0" dirty="0">
                <a:solidFill>
                  <a:srgbClr val="000000"/>
                </a:solidFill>
              </a:rPr>
              <a:t>©2015</a:t>
            </a:r>
          </a:p>
          <a:p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>
                <a:solidFill>
                  <a:srgbClr val="000000"/>
                </a:solidFill>
              </a:rPr>
              <a:t>Kommunikative </a:t>
            </a:r>
            <a:r>
              <a:rPr lang="de-DE" sz="1600" b="0" spc="0" dirty="0" smtClean="0">
                <a:solidFill>
                  <a:srgbClr val="000000"/>
                </a:solidFill>
              </a:rPr>
              <a:t>Gestaltung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www.lumen-design.de</a:t>
            </a:r>
            <a:endParaRPr lang="de-DE" sz="1600" b="0" spc="0" dirty="0" smtClean="0">
              <a:solidFill>
                <a:srgbClr val="000000"/>
              </a:solidFill>
            </a:endParaRPr>
          </a:p>
          <a:p>
            <a:r>
              <a:rPr lang="de-DE" sz="1600" b="0" spc="0" dirty="0" smtClean="0">
                <a:solidFill>
                  <a:srgbClr val="000000"/>
                </a:solidFill>
              </a:rPr>
              <a:t>Bildnachweis: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suze</a:t>
            </a:r>
            <a:r>
              <a:rPr lang="de-DE" sz="1600" b="0" spc="0" dirty="0">
                <a:solidFill>
                  <a:srgbClr val="000000"/>
                </a:solidFill>
              </a:rPr>
              <a:t>, </a:t>
            </a:r>
            <a:r>
              <a:rPr lang="de-DE" sz="1600" b="0" spc="0" dirty="0" err="1">
                <a:solidFill>
                  <a:srgbClr val="000000"/>
                </a:solidFill>
              </a:rPr>
              <a:t>forbfruit</a:t>
            </a:r>
            <a:r>
              <a:rPr lang="de-DE" sz="1600" b="0" spc="0" dirty="0">
                <a:solidFill>
                  <a:srgbClr val="000000"/>
                </a:solidFill>
              </a:rPr>
              <a:t> </a:t>
            </a:r>
            <a:r>
              <a:rPr lang="de-DE" sz="1600" b="0" spc="0" dirty="0" smtClean="0">
                <a:solidFill>
                  <a:srgbClr val="000000"/>
                </a:solidFill>
              </a:rPr>
              <a:t>–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photocase.de</a:t>
            </a:r>
            <a:endParaRPr lang="de-DE" sz="1600" b="0" spc="0" dirty="0" smtClean="0">
              <a:solidFill>
                <a:srgbClr val="000000"/>
              </a:solidFill>
            </a:endParaRPr>
          </a:p>
          <a:p>
            <a:r>
              <a:rPr lang="de-DE" sz="1600" b="0" spc="0" dirty="0" smtClean="0">
                <a:solidFill>
                  <a:srgbClr val="000000"/>
                </a:solidFill>
              </a:rPr>
              <a:t>Rembrandt van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Rijn</a:t>
            </a:r>
            <a:r>
              <a:rPr lang="de-DE" sz="1600" b="0" spc="0" dirty="0" smtClean="0">
                <a:solidFill>
                  <a:srgbClr val="000000"/>
                </a:solidFill>
              </a:rPr>
              <a:t> </a:t>
            </a:r>
          </a:p>
          <a:p>
            <a:endParaRPr lang="de-DE" sz="1600" b="0" spc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315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pmn1e3465553573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4" t="13938" r="979" b="9934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8" name="Shape 28"/>
          <p:cNvSpPr/>
          <p:nvPr/>
        </p:nvSpPr>
        <p:spPr>
          <a:xfrm>
            <a:off x="-11318" y="2936535"/>
            <a:ext cx="13027436" cy="36933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THINK ABOUT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SOMETHING YOU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ONCE FOUND.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/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WHAT DID IT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MEAN TO YOU</a:t>
            </a:r>
            <a:r>
              <a:rPr sz="4000" b="1" spc="1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0" name="Shape 30"/>
          <p:cNvSpPr/>
          <p:nvPr/>
        </p:nvSpPr>
        <p:spPr>
          <a:xfrm>
            <a:off x="1136433" y="2409828"/>
            <a:ext cx="10740576" cy="4773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16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192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424" y="2126046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2" b="21316"/>
          <a:stretch/>
        </p:blipFill>
        <p:spPr>
          <a:xfrm>
            <a:off x="0" y="0"/>
            <a:ext cx="13011151" cy="9753600"/>
          </a:xfrm>
          <a:prstGeom prst="rect">
            <a:avLst/>
          </a:prstGeom>
        </p:spPr>
      </p:pic>
      <p:sp>
        <p:nvSpPr>
          <p:cNvPr id="33" name="Shape 33"/>
          <p:cNvSpPr/>
          <p:nvPr/>
        </p:nvSpPr>
        <p:spPr>
          <a:xfrm>
            <a:off x="5180127" y="3165980"/>
            <a:ext cx="2644547" cy="48794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81253" y="3797299"/>
            <a:ext cx="13101348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spc="3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3000">
                <a:solidFill>
                  <a:srgbClr val="FFFFFF"/>
                </a:solidFill>
              </a:rPr>
              <a:t>TREASURE</a:t>
            </a:r>
            <a:endParaRPr sz="4000" b="1" spc="3000">
              <a:solidFill>
                <a:srgbClr val="FFFFFF"/>
              </a:solidFill>
            </a:endParaRPr>
          </a:p>
        </p:txBody>
      </p:sp>
      <p:sp>
        <p:nvSpPr>
          <p:cNvPr id="35" name="Shape 35"/>
          <p:cNvSpPr/>
          <p:nvPr/>
        </p:nvSpPr>
        <p:spPr>
          <a:xfrm>
            <a:off x="3224891" y="3647268"/>
            <a:ext cx="6406973" cy="985865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6350" y="3219449"/>
            <a:ext cx="13004801" cy="381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pc="0">
                <a:solidFill>
                  <a:srgbClr val="9BCFC7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9BCFC7"/>
                </a:solidFill>
              </a:rPr>
              <a:t>S</a:t>
            </a:r>
            <a:r>
              <a:rPr lang="de-DE" sz="2000" b="1">
                <a:solidFill>
                  <a:srgbClr val="9BCFC7"/>
                </a:solidFill>
              </a:rPr>
              <a:t>IXTH SESSION</a:t>
            </a:r>
            <a:endParaRPr sz="2000" b="1">
              <a:solidFill>
                <a:srgbClr val="9BCFC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hotocasealh8ehcm5553567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8" r="62737" b="2276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9" name="Shape 39"/>
          <p:cNvSpPr/>
          <p:nvPr/>
        </p:nvSpPr>
        <p:spPr>
          <a:xfrm>
            <a:off x="1349126" y="3371805"/>
            <a:ext cx="7146554" cy="769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500" spc="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de-DE" sz="2500" b="1" dirty="0">
                <a:solidFill>
                  <a:srgbClr val="FFFFFF"/>
                </a:solidFill>
              </a:rPr>
              <a:t>Some things are too good to be true – among them discovering a treasure!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/>
          <a:srcRect t="89011" r="76127"/>
          <a:stretch/>
        </p:blipFill>
        <p:spPr>
          <a:xfrm>
            <a:off x="1349126" y="6583363"/>
            <a:ext cx="263774" cy="25400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/>
          <a:srcRect l="20808" b="8814"/>
          <a:stretch/>
        </p:blipFill>
        <p:spPr>
          <a:xfrm>
            <a:off x="1579032" y="4525967"/>
            <a:ext cx="874993" cy="21076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hotocasealh8ehcm55535672_RZ.jp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8" r="62737" b="2276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" name="Man finds Anglo-Saxon Gold Treasure with Metal Detector, Relic Hunter Discovers Gold Hoa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962" y="1438061"/>
            <a:ext cx="12423790" cy="69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27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2433145" y="2602242"/>
            <a:ext cx="8181437" cy="46935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”The kingdom of heaven is like treasure hidden in a field. When a man found it, he hid it again, and then in his joy went and sold all he had and bought that field.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Again, the kingdom of heaven is like a merchant looking for fine pearls. When he found one of great value, he went away and sold everything he had and bought it.“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000"/>
              <a:t>Matthew</a:t>
            </a:r>
            <a:r>
              <a:rPr sz="2000"/>
              <a:t> 13</a:t>
            </a:r>
            <a:r>
              <a:rPr lang="de-DE" sz="2000"/>
              <a:t>:</a:t>
            </a:r>
            <a:r>
              <a:rPr sz="2000"/>
              <a:t>44</a:t>
            </a:r>
            <a:r>
              <a:rPr lang="de-DE" sz="2000"/>
              <a:t>-</a:t>
            </a:r>
            <a:r>
              <a:rPr sz="2000"/>
              <a:t>46</a:t>
            </a:r>
          </a:p>
        </p:txBody>
      </p:sp>
      <p:sp>
        <p:nvSpPr>
          <p:cNvPr id="47" name="Shape 47"/>
          <p:cNvSpPr/>
          <p:nvPr/>
        </p:nvSpPr>
        <p:spPr>
          <a:xfrm flipV="1">
            <a:off x="6928369" y="1831039"/>
            <a:ext cx="1219164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 flipV="1">
            <a:off x="4832869" y="1831039"/>
            <a:ext cx="1219164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 flipV="1">
            <a:off x="4818895" y="8299104"/>
            <a:ext cx="3367010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6016" y="1400411"/>
            <a:ext cx="546152" cy="7067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2486968" y="1547525"/>
            <a:ext cx="7999490" cy="487940"/>
          </a:xfrm>
          <a:prstGeom prst="rect">
            <a:avLst/>
          </a:prstGeom>
          <a:solidFill/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472699" y="2495409"/>
            <a:ext cx="8202092" cy="4834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“When people say, </a:t>
            </a:r>
            <a:br>
              <a:rPr lang="de-DE" sz="2500"/>
            </a:br>
            <a:r>
              <a:rPr lang="de-DE" sz="2500"/>
              <a:t>”good teacher“, ”prophet“, ”a nice guy“...</a:t>
            </a:r>
            <a:br>
              <a:rPr lang="de-DE" sz="2500"/>
            </a:br>
            <a:r>
              <a:rPr lang="de-DE" sz="2500"/>
              <a:t>  </a:t>
            </a:r>
            <a:br>
              <a:rPr lang="de-DE" sz="2500"/>
            </a:br>
            <a:r>
              <a:rPr lang="de-DE" sz="2500"/>
              <a:t>This is not what Jesus claimed about Himself. </a:t>
            </a:r>
            <a:br>
              <a:rPr lang="de-DE" sz="2500"/>
            </a:br>
            <a:r>
              <a:rPr lang="de-DE" sz="2500"/>
              <a:t>So we‘re confronted with a challenge, that is, believing that Jesus is either who He claimed to be or that He was crazy. </a:t>
            </a:r>
            <a:br>
              <a:rPr lang="de-DE" sz="2500"/>
            </a:br>
            <a:r>
              <a:rPr lang="de-DE" sz="2500"/>
              <a:t/>
            </a:r>
            <a:br>
              <a:rPr lang="de-DE" sz="2500"/>
            </a:br>
            <a:r>
              <a:rPr lang="de-DE" sz="2500"/>
              <a:t>But I believe that Jesus was the Son of God.“</a:t>
            </a:r>
            <a:endParaRPr sz="2500" b="1"/>
          </a:p>
          <a:p>
            <a:pPr lvl="0" algn="r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100" b="0" spc="0">
                <a:solidFill>
                  <a:srgbClr val="000000"/>
                </a:solidFill>
              </a:rPr>
              <a:t>Bono, </a:t>
            </a:r>
            <a:r>
              <a:rPr lang="de-DE" sz="2100" b="0" spc="0">
                <a:solidFill>
                  <a:srgbClr val="000000"/>
                </a:solidFill>
              </a:rPr>
              <a:t>si</a:t>
            </a:r>
            <a:r>
              <a:rPr lang="de-DE" sz="2100" b="0" spc="0">
                <a:solidFill>
                  <a:srgbClr val="000000"/>
                </a:solidFill>
              </a:rPr>
              <a:t>nger in the band</a:t>
            </a:r>
            <a:r>
              <a:rPr sz="2100" b="0" spc="0">
                <a:solidFill>
                  <a:srgbClr val="000000"/>
                </a:solidFill>
              </a:rPr>
              <a:t> U2</a:t>
            </a:r>
          </a:p>
        </p:txBody>
      </p:sp>
      <p:sp>
        <p:nvSpPr>
          <p:cNvPr id="53" name="Shape 53"/>
          <p:cNvSpPr/>
          <p:nvPr/>
        </p:nvSpPr>
        <p:spPr>
          <a:xfrm>
            <a:off x="1851829" y="2044856"/>
            <a:ext cx="9301142" cy="5663888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2503080" y="1513552"/>
            <a:ext cx="7998659" cy="525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57200">
              <a:lnSpc>
                <a:spcPct val="120000"/>
              </a:lnSpc>
              <a:spcBef>
                <a:spcPts val="2500"/>
              </a:spcBef>
              <a:defRPr sz="2500" spc="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de-DE" sz="2500" b="1">
                <a:solidFill>
                  <a:srgbClr val="FFFFFF"/>
                </a:solidFill>
              </a:rPr>
              <a:t>PEOPLE COMMENTING ON THEIR TREASURE</a:t>
            </a:r>
            <a:endParaRPr sz="25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2387085" y="3698058"/>
            <a:ext cx="8202092" cy="28956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“In the end, believing means finally coming home, gleaning the thread of a lost life, the answer to a bell that has been ringing for ages, finally taking your place at an empty table.”</a:t>
            </a:r>
            <a:endParaRPr sz="2500" b="1"/>
          </a:p>
          <a:p>
            <a:pPr lvl="0" algn="r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000"/>
              <a:t>Malcolm Muggeridge, </a:t>
            </a:r>
            <a:br>
              <a:rPr sz="2000"/>
            </a:br>
            <a:r>
              <a:rPr b="0" spc="0">
                <a:solidFill>
                  <a:srgbClr val="000000"/>
                </a:solidFill>
              </a:rPr>
              <a:t>Journalist,  </a:t>
            </a:r>
            <a:r>
              <a:rPr lang="de-DE" b="0" spc="0">
                <a:solidFill>
                  <a:srgbClr val="000000"/>
                </a:solidFill>
              </a:rPr>
              <a:t>former Communist, philosopher</a:t>
            </a:r>
            <a:endParaRPr b="0" spc="0">
              <a:solidFill>
                <a:srgbClr val="000000"/>
              </a:solidFill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851829" y="2882564"/>
            <a:ext cx="9301142" cy="4480248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Shape 51"/>
          <p:cNvSpPr/>
          <p:nvPr/>
        </p:nvSpPr>
        <p:spPr>
          <a:xfrm>
            <a:off x="2486968" y="2389455"/>
            <a:ext cx="7999490" cy="487940"/>
          </a:xfrm>
          <a:prstGeom prst="rect">
            <a:avLst/>
          </a:prstGeom>
          <a:solidFill/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" name="Shape 54"/>
          <p:cNvSpPr/>
          <p:nvPr/>
        </p:nvSpPr>
        <p:spPr>
          <a:xfrm>
            <a:off x="2503078" y="2355482"/>
            <a:ext cx="7998659" cy="525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57200">
              <a:lnSpc>
                <a:spcPct val="120000"/>
              </a:lnSpc>
              <a:spcBef>
                <a:spcPts val="2500"/>
              </a:spcBef>
              <a:defRPr sz="2500" spc="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de-DE" sz="2500" b="1">
                <a:solidFill>
                  <a:srgbClr val="FFFFFF"/>
                </a:solidFill>
              </a:rPr>
              <a:t>PEOPLE COMMENTING ON THEIR TREASURE</a:t>
            </a:r>
            <a:endParaRPr sz="25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Microsoft Macintosh PowerPoint</Application>
  <PresentationFormat>Benutzerdefiniert</PresentationFormat>
  <Paragraphs>72</Paragraphs>
  <Slides>25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Dietrich Schindler</dc:creator>
  <cp:lastModifiedBy>MOTOKI TONN</cp:lastModifiedBy>
  <cp:revision>105</cp:revision>
  <dcterms:modified xsi:type="dcterms:W3CDTF">2015-06-11T11:24:00Z</dcterms:modified>
</cp:coreProperties>
</file>