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3004800" cy="9753600"/>
  <p:notesSz cx="6858000" cy="9144000"/>
  <p:defaultTextStyle>
    <a:lvl1pPr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1pPr>
    <a:lvl2pPr indent="2286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2pPr>
    <a:lvl3pPr indent="4572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3pPr>
    <a:lvl4pPr indent="6858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4pPr>
    <a:lvl5pPr indent="9144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5pPr>
    <a:lvl6pPr indent="11430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6pPr>
    <a:lvl7pPr indent="13716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7pPr>
    <a:lvl8pPr indent="16002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8pPr>
    <a:lvl9pPr indent="18288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A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64" d="100"/>
          <a:sy n="64" d="100"/>
        </p:scale>
        <p:origin x="-2200" y="-112"/>
      </p:cViewPr>
      <p:guideLst>
        <p:guide orient="horz" pos="3088"/>
        <p:guide pos="41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6475398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yLife – 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yLife – B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bel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algn="ctr" defTabSz="584200">
        <a:defRPr sz="7800">
          <a:latin typeface="Helvetica Light"/>
          <a:ea typeface="Helvetica Light"/>
          <a:cs typeface="Helvetica Light"/>
          <a:sym typeface="Helvetica Light"/>
        </a:defRPr>
      </a:lvl1pPr>
      <a:lvl2pPr indent="2286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2pPr>
      <a:lvl3pPr indent="4572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3pPr>
      <a:lvl4pPr indent="6858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4pPr>
      <a:lvl5pPr indent="9144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5pPr>
      <a:lvl6pPr indent="11430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6pPr>
      <a:lvl7pPr indent="13716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7pPr>
      <a:lvl8pPr indent="16002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8pPr>
      <a:lvl9pPr indent="18288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1pPr>
      <a:lvl2pPr indent="2286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2pPr>
      <a:lvl3pPr indent="4572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3pPr>
      <a:lvl4pPr indent="6858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4pPr>
      <a:lvl5pPr indent="9144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5pPr>
      <a:lvl6pPr indent="11430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6pPr>
      <a:lvl7pPr indent="13716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7pPr>
      <a:lvl8pPr indent="16002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8pPr>
      <a:lvl9pPr indent="18288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emf"/><Relationship Id="rId3" Type="http://schemas.openxmlformats.org/officeDocument/2006/relationships/hyperlink" Target="http://www.lumen-design.d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Relationship Id="rId3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4nte645p55535622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1032" r="8646" b="10680"/>
          <a:stretch/>
        </p:blipFill>
        <p:spPr>
          <a:xfrm>
            <a:off x="0" y="0"/>
            <a:ext cx="13021421" cy="9753600"/>
          </a:xfrm>
          <a:prstGeom prst="rect">
            <a:avLst/>
          </a:prstGeom>
        </p:spPr>
      </p:pic>
      <p:sp>
        <p:nvSpPr>
          <p:cNvPr id="18" name="Shape 18"/>
          <p:cNvSpPr/>
          <p:nvPr/>
        </p:nvSpPr>
        <p:spPr>
          <a:xfrm>
            <a:off x="59580" y="6815167"/>
            <a:ext cx="12961840" cy="3847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500" spc="625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2500" b="1" spc="625">
                <a:solidFill>
                  <a:srgbClr val="FFFFFF"/>
                </a:solidFill>
              </a:rPr>
              <a:t>WELCOME!</a:t>
            </a:r>
            <a:endParaRPr sz="2500" b="1" spc="625">
              <a:solidFill>
                <a:srgbClr val="FFFFFF"/>
              </a:solidFill>
            </a:endParaRPr>
          </a:p>
        </p:txBody>
      </p:sp>
      <p:sp>
        <p:nvSpPr>
          <p:cNvPr id="19" name="Shape 19"/>
          <p:cNvSpPr/>
          <p:nvPr/>
        </p:nvSpPr>
        <p:spPr>
          <a:xfrm>
            <a:off x="4445929" y="6586807"/>
            <a:ext cx="4112942" cy="84144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719" y="2373869"/>
            <a:ext cx="2778522" cy="30585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08011" y="5704012"/>
            <a:ext cx="4564038" cy="1488629"/>
          </a:xfrm>
          <a:prstGeom prst="rect">
            <a:avLst/>
          </a:prstGeom>
        </p:spPr>
      </p:pic>
      <p:sp>
        <p:nvSpPr>
          <p:cNvPr id="59" name="Shape 59"/>
          <p:cNvSpPr/>
          <p:nvPr/>
        </p:nvSpPr>
        <p:spPr>
          <a:xfrm>
            <a:off x="9515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lang="de-DE" sz="4000" b="1" spc="1000"/>
              <a:t>DIFFERENTIATE</a:t>
            </a:r>
            <a:r>
              <a:rPr sz="4000" b="1" spc="1000"/>
              <a:t>.</a:t>
            </a:r>
          </a:p>
        </p:txBody>
      </p:sp>
      <p:sp>
        <p:nvSpPr>
          <p:cNvPr id="60" name="Shape 60"/>
          <p:cNvSpPr/>
          <p:nvPr/>
        </p:nvSpPr>
        <p:spPr>
          <a:xfrm>
            <a:off x="987001" y="3412578"/>
            <a:ext cx="11030798" cy="11028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 dirty="0"/>
              <a:t>The people and things you long for</a:t>
            </a:r>
            <a:endParaRPr sz="2500" dirty="0"/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 dirty="0"/>
              <a:t>The situation that will exist as a result</a:t>
            </a:r>
            <a:endParaRPr sz="25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500" y="5705126"/>
            <a:ext cx="4679805" cy="30655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-11318" y="4006247"/>
            <a:ext cx="13027436" cy="1846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/>
              <a:t>WHAT IS YOUR</a:t>
            </a:r>
            <a:br>
              <a:rPr lang="de-DE" sz="4000" b="1" spc="1000"/>
            </a:br>
            <a:r>
              <a:rPr lang="de-DE" sz="4000" b="1" spc="1000"/>
              <a:t>PREFERRED</a:t>
            </a:r>
            <a:br>
              <a:rPr lang="de-DE" sz="4000" b="1" spc="1000"/>
            </a:br>
            <a:r>
              <a:rPr lang="de-DE" sz="4000" b="1" spc="1000"/>
              <a:t>SITUATION?</a:t>
            </a:r>
            <a:endParaRPr sz="4000" b="1" spc="1000"/>
          </a:p>
        </p:txBody>
      </p:sp>
      <p:sp>
        <p:nvSpPr>
          <p:cNvPr id="76" name="Shape 76"/>
          <p:cNvSpPr/>
          <p:nvPr/>
        </p:nvSpPr>
        <p:spPr>
          <a:xfrm>
            <a:off x="2914433" y="3550891"/>
            <a:ext cx="7175934" cy="2815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29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482" y="26"/>
                </a:lnTo>
              </a:path>
            </a:pathLst>
          </a:cu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39" y="3272994"/>
            <a:ext cx="817914" cy="5675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202" y="6964745"/>
            <a:ext cx="2545496" cy="1974544"/>
          </a:xfrm>
          <a:prstGeom prst="rect">
            <a:avLst/>
          </a:prstGeom>
        </p:spPr>
      </p:pic>
      <p:sp>
        <p:nvSpPr>
          <p:cNvPr id="79" name="Shape 79"/>
          <p:cNvSpPr/>
          <p:nvPr/>
        </p:nvSpPr>
        <p:spPr>
          <a:xfrm>
            <a:off x="10150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lang="de-DE" sz="4000" b="1" spc="1000"/>
              <a:t>ACTION</a:t>
            </a:r>
            <a:r>
              <a:rPr sz="4000" b="1" spc="1000"/>
              <a:t>.</a:t>
            </a:r>
          </a:p>
        </p:txBody>
      </p:sp>
      <p:sp>
        <p:nvSpPr>
          <p:cNvPr id="80" name="Shape 80"/>
          <p:cNvSpPr/>
          <p:nvPr/>
        </p:nvSpPr>
        <p:spPr>
          <a:xfrm>
            <a:off x="1931531" y="2849861"/>
            <a:ext cx="10060738" cy="34624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/>
              <a:t>REFLECT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Assume that you receive the things you long for – yet at some point in life you will lose them for sure. </a:t>
            </a:r>
            <a:endParaRPr sz="250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/>
            </a:r>
            <a:br>
              <a:rPr lang="de-DE" sz="2500"/>
            </a:br>
            <a:r>
              <a:rPr lang="de-DE" sz="2500" b="1"/>
              <a:t>SHARE.</a:t>
            </a:r>
            <a:endParaRPr sz="2500" b="1"/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What consequence would this loss have on your contentment?</a:t>
            </a:r>
            <a:endParaRPr sz="2500"/>
          </a:p>
        </p:txBody>
      </p:sp>
      <p:sp>
        <p:nvSpPr>
          <p:cNvPr id="81" name="Shape 81"/>
          <p:cNvSpPr/>
          <p:nvPr/>
        </p:nvSpPr>
        <p:spPr>
          <a:xfrm>
            <a:off x="4313932" y="1075355"/>
            <a:ext cx="4300736" cy="1128634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41" y="2868537"/>
            <a:ext cx="406400" cy="406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555" y="5252924"/>
            <a:ext cx="622300" cy="4318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631" y="6416734"/>
            <a:ext cx="4346271" cy="126969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1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-11318" y="3326965"/>
            <a:ext cx="13027436" cy="30777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/>
              <a:t>SHARE: </a:t>
            </a:r>
            <a:br>
              <a:rPr lang="de-DE" sz="4000" b="1" spc="1000"/>
            </a:br>
            <a:r>
              <a:rPr lang="de-DE" sz="4000" b="1" spc="1000"/>
              <a:t>WHAT IS ABSOLUTELY</a:t>
            </a:r>
            <a:br>
              <a:rPr lang="de-DE" sz="4000" b="1" spc="1000"/>
            </a:br>
            <a:r>
              <a:rPr lang="de-DE" sz="4000" b="1" spc="1000"/>
              <a:t>ESSENTIAL IN ORDER </a:t>
            </a:r>
            <a:br>
              <a:rPr lang="de-DE" sz="4000" b="1" spc="1000"/>
            </a:br>
            <a:r>
              <a:rPr lang="de-DE" sz="4000" b="1" spc="1000"/>
              <a:t>TO POSSESS </a:t>
            </a:r>
            <a:br>
              <a:rPr lang="de-DE" sz="4000" b="1" spc="1000"/>
            </a:br>
            <a:r>
              <a:rPr lang="de-DE" sz="4000" b="1" spc="1000"/>
              <a:t>CONTENTMENT?</a:t>
            </a:r>
            <a:endParaRPr sz="4000" b="1" spc="1000"/>
          </a:p>
        </p:txBody>
      </p:sp>
      <p:sp>
        <p:nvSpPr>
          <p:cNvPr id="88" name="Shape 88"/>
          <p:cNvSpPr/>
          <p:nvPr/>
        </p:nvSpPr>
        <p:spPr>
          <a:xfrm>
            <a:off x="1644433" y="2871609"/>
            <a:ext cx="9715934" cy="3950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92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042" y="26"/>
                </a:lnTo>
              </a:path>
            </a:pathLst>
          </a:cu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39" y="2593712"/>
            <a:ext cx="817914" cy="5675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951535" y="1296772"/>
            <a:ext cx="11807752" cy="1846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/>
              <a:t>DEEP LONGINGS ARE</a:t>
            </a:r>
            <a:br>
              <a:rPr lang="de-DE" sz="4000" b="1" spc="1000"/>
            </a:br>
            <a:r>
              <a:rPr lang="de-DE" sz="4000" b="1" spc="1000"/>
              <a:t>HIDDEN BENEATH OUR WISHES</a:t>
            </a:r>
            <a:r>
              <a:rPr sz="4000" b="1" spc="1000"/>
              <a:t>.</a:t>
            </a:r>
          </a:p>
        </p:txBody>
      </p:sp>
      <p:sp>
        <p:nvSpPr>
          <p:cNvPr id="92" name="Shape 92"/>
          <p:cNvSpPr/>
          <p:nvPr/>
        </p:nvSpPr>
        <p:spPr>
          <a:xfrm>
            <a:off x="987001" y="3412578"/>
            <a:ext cx="11030798" cy="426527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Longings for security, nearness, love, acceptance. </a:t>
            </a:r>
            <a:br>
              <a:rPr lang="de-DE" sz="2500"/>
            </a:br>
            <a:r>
              <a:rPr lang="de-DE" sz="2500"/>
              <a:t>In a word: ”SHALOM“</a:t>
            </a:r>
            <a:endParaRPr sz="2500"/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/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sz="4000" b="1" spc="1000"/>
              <a:t>SHALOM.</a:t>
            </a:r>
            <a:r>
              <a:rPr sz="2500"/>
              <a:t/>
            </a:r>
            <a:br>
              <a:rPr sz="2500"/>
            </a:br>
            <a:r>
              <a:rPr lang="de-DE" sz="2500"/>
              <a:t>Holistic well-being that cannot be lost</a:t>
            </a:r>
            <a:r>
              <a:rPr sz="2500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/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-11318" y="4229100"/>
            <a:ext cx="13027436" cy="1231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/>
              <a:t>WHAT IS</a:t>
            </a:r>
            <a:br>
              <a:rPr lang="de-DE" sz="4000" b="1" spc="1000"/>
            </a:br>
            <a:r>
              <a:rPr lang="de-DE" sz="4000" b="1" spc="1000"/>
              <a:t>SHALOM?</a:t>
            </a:r>
            <a:endParaRPr lang="de-DE" sz="4000" spc="1000"/>
          </a:p>
        </p:txBody>
      </p:sp>
      <p:sp>
        <p:nvSpPr>
          <p:cNvPr id="95" name="Shape 95"/>
          <p:cNvSpPr/>
          <p:nvPr/>
        </p:nvSpPr>
        <p:spPr>
          <a:xfrm>
            <a:off x="2914433" y="3773744"/>
            <a:ext cx="7175934" cy="2206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617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482" y="26"/>
                </a:lnTo>
              </a:path>
            </a:pathLst>
          </a:cu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6" name="Shape 96"/>
          <p:cNvSpPr/>
          <p:nvPr/>
        </p:nvSpPr>
        <p:spPr>
          <a:xfrm>
            <a:off x="206727" y="2430661"/>
            <a:ext cx="5030599" cy="5257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More than the end of a conflict</a:t>
            </a:r>
            <a:endParaRPr sz="2500"/>
          </a:p>
        </p:txBody>
      </p:sp>
      <p:sp>
        <p:nvSpPr>
          <p:cNvPr id="97" name="Shape 97"/>
          <p:cNvSpPr/>
          <p:nvPr/>
        </p:nvSpPr>
        <p:spPr>
          <a:xfrm>
            <a:off x="4504325" y="1142916"/>
            <a:ext cx="3996161" cy="5257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An appeased conscience </a:t>
            </a:r>
            <a:endParaRPr sz="2500"/>
          </a:p>
        </p:txBody>
      </p:sp>
      <p:sp>
        <p:nvSpPr>
          <p:cNvPr id="98" name="Shape 98"/>
          <p:cNvSpPr/>
          <p:nvPr/>
        </p:nvSpPr>
        <p:spPr>
          <a:xfrm>
            <a:off x="8897855" y="2199829"/>
            <a:ext cx="2888148" cy="9874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Shalom is holistic </a:t>
            </a:r>
            <a:br>
              <a:rPr lang="de-DE" sz="2500"/>
            </a:br>
            <a:r>
              <a:rPr lang="de-DE" sz="2500"/>
              <a:t>well-being</a:t>
            </a:r>
          </a:p>
        </p:txBody>
      </p:sp>
      <p:sp>
        <p:nvSpPr>
          <p:cNvPr id="99" name="Shape 99"/>
          <p:cNvSpPr/>
          <p:nvPr/>
        </p:nvSpPr>
        <p:spPr>
          <a:xfrm>
            <a:off x="611516" y="6500113"/>
            <a:ext cx="6684791" cy="23724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Shalom is a holistic well-being</a:t>
            </a:r>
            <a:br>
              <a:rPr lang="de-DE" sz="2500"/>
            </a:br>
            <a:r>
              <a:rPr lang="de-DE" sz="2500"/>
              <a:t>that lasts even when the people and </a:t>
            </a:r>
            <a:br>
              <a:rPr lang="de-DE" sz="2500"/>
            </a:br>
            <a:r>
              <a:rPr lang="de-DE" sz="2500"/>
              <a:t>things that are important to you </a:t>
            </a:r>
            <a:br>
              <a:rPr lang="de-DE" sz="2500"/>
            </a:br>
            <a:r>
              <a:rPr lang="de-DE" sz="2500"/>
              <a:t>are not present any more </a:t>
            </a:r>
            <a:br>
              <a:rPr lang="de-DE" sz="2500"/>
            </a:br>
            <a:r>
              <a:rPr lang="de-DE" sz="2500"/>
              <a:t>(independent of outward circumstances)</a:t>
            </a:r>
            <a:endParaRPr sz="2500"/>
          </a:p>
        </p:txBody>
      </p:sp>
      <p:sp>
        <p:nvSpPr>
          <p:cNvPr id="100" name="Shape 100"/>
          <p:cNvSpPr/>
          <p:nvPr/>
        </p:nvSpPr>
        <p:spPr>
          <a:xfrm>
            <a:off x="8204762" y="6864928"/>
            <a:ext cx="3771209" cy="14491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lvl="0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Shalom is given to you </a:t>
            </a:r>
            <a:br>
              <a:rPr lang="de-DE" sz="2500"/>
            </a:br>
            <a:r>
              <a:rPr lang="de-DE" sz="2500"/>
              <a:t>by God –  you cannot </a:t>
            </a:r>
            <a:br>
              <a:rPr lang="de-DE" sz="2500"/>
            </a:br>
            <a:r>
              <a:rPr lang="de-DE" sz="2500"/>
              <a:t>give peace to yourself</a:t>
            </a:r>
            <a:endParaRPr sz="25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 animBg="1" advAuto="0"/>
      <p:bldP spid="97" grpId="5" animBg="1" advAuto="0"/>
      <p:bldP spid="98" grpId="3" animBg="1" advAuto="0"/>
      <p:bldP spid="99" grpId="4" animBg="1" advAuto="0"/>
      <p:bldP spid="100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sy8qn4rw5553564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34591" r="42242" b="3340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03" name="Shape 103"/>
          <p:cNvSpPr/>
          <p:nvPr/>
        </p:nvSpPr>
        <p:spPr>
          <a:xfrm>
            <a:off x="-11319" y="4050548"/>
            <a:ext cx="13027437" cy="1846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HAVE YOU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LIVED A GOOD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LIFE?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2143791" y="3595192"/>
            <a:ext cx="8717218" cy="2815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4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187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24" y="3327744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sy8qn4rw5553564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34591" r="42242" b="3340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08" name="Shape 108"/>
          <p:cNvSpPr/>
          <p:nvPr/>
        </p:nvSpPr>
        <p:spPr>
          <a:xfrm>
            <a:off x="2642411" y="3649353"/>
            <a:ext cx="7719978" cy="35604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600" b="1">
                <a:solidFill>
                  <a:srgbClr val="FFFFFF"/>
                </a:solidFill>
              </a:rPr>
              <a:t>The Lord bless you</a:t>
            </a:r>
            <a:br>
              <a:rPr lang="de-DE" sz="2600" b="1">
                <a:solidFill>
                  <a:srgbClr val="FFFFFF"/>
                </a:solidFill>
              </a:rPr>
            </a:br>
            <a:r>
              <a:rPr lang="de-DE" sz="2600" b="1">
                <a:solidFill>
                  <a:srgbClr val="FFFFFF"/>
                </a:solidFill>
              </a:rPr>
              <a:t>and keep you;</a:t>
            </a:r>
            <a:br>
              <a:rPr lang="de-DE" sz="2600" b="1">
                <a:solidFill>
                  <a:srgbClr val="FFFFFF"/>
                </a:solidFill>
              </a:rPr>
            </a:br>
            <a:r>
              <a:rPr lang="de-DE" sz="2600" b="1">
                <a:solidFill>
                  <a:srgbClr val="FFFFFF"/>
                </a:solidFill>
              </a:rPr>
              <a:t>the Lord make his face shine on you</a:t>
            </a:r>
            <a:br>
              <a:rPr lang="de-DE" sz="2600" b="1">
                <a:solidFill>
                  <a:srgbClr val="FFFFFF"/>
                </a:solidFill>
              </a:rPr>
            </a:br>
            <a:r>
              <a:rPr lang="de-DE" sz="2600" b="1">
                <a:solidFill>
                  <a:srgbClr val="FFFFFF"/>
                </a:solidFill>
              </a:rPr>
              <a:t>and be gracious to you;</a:t>
            </a:r>
            <a:br>
              <a:rPr lang="de-DE" sz="2600" b="1">
                <a:solidFill>
                  <a:srgbClr val="FFFFFF"/>
                </a:solidFill>
              </a:rPr>
            </a:br>
            <a:r>
              <a:rPr lang="de-DE" sz="2600" b="1">
                <a:solidFill>
                  <a:srgbClr val="FFFFFF"/>
                </a:solidFill>
              </a:rPr>
              <a:t>the Lord turn his face toward you</a:t>
            </a:r>
            <a:br>
              <a:rPr lang="de-DE" sz="2600" b="1">
                <a:solidFill>
                  <a:srgbClr val="FFFFFF"/>
                </a:solidFill>
              </a:rPr>
            </a:br>
            <a:r>
              <a:rPr lang="de-DE" sz="2600" b="1">
                <a:solidFill>
                  <a:srgbClr val="FFFFFF"/>
                </a:solidFill>
              </a:rPr>
              <a:t>and give you peace</a:t>
            </a:r>
            <a:r>
              <a:rPr sz="2600" b="1">
                <a:solidFill>
                  <a:srgbClr val="FFFFFF"/>
                </a:solidFill>
              </a:rPr>
              <a:t>!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000">
                <a:solidFill>
                  <a:srgbClr val="FFFFFF"/>
                </a:solidFill>
              </a:rPr>
              <a:t>Numbers </a:t>
            </a:r>
            <a:r>
              <a:rPr sz="2000">
                <a:solidFill>
                  <a:srgbClr val="FFFFFF"/>
                </a:solidFill>
              </a:rPr>
              <a:t>6</a:t>
            </a:r>
            <a:r>
              <a:rPr lang="de-DE" sz="2000">
                <a:solidFill>
                  <a:srgbClr val="FFFFFF"/>
                </a:solidFill>
              </a:rPr>
              <a:t>:</a:t>
            </a:r>
            <a:r>
              <a:rPr sz="2000">
                <a:solidFill>
                  <a:srgbClr val="FFFFFF"/>
                </a:solidFill>
              </a:rPr>
              <a:t>24</a:t>
            </a:r>
            <a:r>
              <a:rPr lang="de-DE" sz="2000">
                <a:solidFill>
                  <a:srgbClr val="FFFFFF"/>
                </a:solidFill>
              </a:rPr>
              <a:t>-</a:t>
            </a:r>
            <a:r>
              <a:rPr sz="2000">
                <a:solidFill>
                  <a:srgbClr val="FFFFFF"/>
                </a:solidFill>
              </a:rPr>
              <a:t>2</a:t>
            </a:r>
            <a:r>
              <a:rPr lang="de-DE" sz="2000">
                <a:solidFill>
                  <a:srgbClr val="FFFFFF"/>
                </a:solidFill>
              </a:rPr>
              <a:t>6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09" name="Shape 109"/>
          <p:cNvSpPr/>
          <p:nvPr/>
        </p:nvSpPr>
        <p:spPr>
          <a:xfrm flipV="1">
            <a:off x="4818895" y="6795708"/>
            <a:ext cx="3367010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 flipV="1">
            <a:off x="6928369" y="3139654"/>
            <a:ext cx="1219164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1" name="Shape 111"/>
          <p:cNvSpPr/>
          <p:nvPr/>
        </p:nvSpPr>
        <p:spPr>
          <a:xfrm flipV="1">
            <a:off x="4832869" y="3139654"/>
            <a:ext cx="1219164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49" y="2753020"/>
            <a:ext cx="514663" cy="6660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10150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lang="de-DE" sz="4000" b="1" spc="1000"/>
              <a:t>HOMEWORK</a:t>
            </a:r>
            <a:r>
              <a:rPr sz="4000" b="1" spc="1000"/>
              <a:t>.</a:t>
            </a:r>
          </a:p>
        </p:txBody>
      </p:sp>
      <p:sp>
        <p:nvSpPr>
          <p:cNvPr id="115" name="Shape 115"/>
          <p:cNvSpPr/>
          <p:nvPr/>
        </p:nvSpPr>
        <p:spPr>
          <a:xfrm>
            <a:off x="1931531" y="2849861"/>
            <a:ext cx="10060738" cy="48987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sz="2500" b="1"/>
              <a:t>QUINTESSEN</a:t>
            </a:r>
            <a:r>
              <a:rPr lang="de-DE" sz="2500" b="1"/>
              <a:t>CE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At your funeral</a:t>
            </a:r>
            <a:r>
              <a:rPr sz="2500"/>
              <a:t>: </a:t>
            </a:r>
            <a:r>
              <a:rPr lang="de-DE" sz="2500"/>
              <a:t>You hear your friends talking about you. </a:t>
            </a:r>
            <a:br>
              <a:rPr lang="de-DE" sz="2500"/>
            </a:br>
            <a:r>
              <a:rPr lang="de-DE" sz="2500"/>
              <a:t>What do they say was the quintessence of your life?</a:t>
            </a:r>
            <a:endParaRPr sz="250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/>
              <a:t>PRINCIPLES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Write down 2-3 principles that are a must in order to have a good life</a:t>
            </a:r>
            <a:r>
              <a:rPr sz="2500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/>
              <a:t>READ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Read Numbers 6:</a:t>
            </a:r>
            <a:r>
              <a:rPr sz="2500"/>
              <a:t>24</a:t>
            </a:r>
            <a:r>
              <a:rPr lang="de-DE" sz="2500"/>
              <a:t>-</a:t>
            </a:r>
            <a:r>
              <a:rPr sz="2500"/>
              <a:t>2</a:t>
            </a:r>
            <a:r>
              <a:rPr lang="de-DE" sz="2500"/>
              <a:t>6 every morning.</a:t>
            </a:r>
            <a:endParaRPr sz="2500"/>
          </a:p>
        </p:txBody>
      </p:sp>
      <p:sp>
        <p:nvSpPr>
          <p:cNvPr id="116" name="Shape 116"/>
          <p:cNvSpPr/>
          <p:nvPr/>
        </p:nvSpPr>
        <p:spPr>
          <a:xfrm>
            <a:off x="3143467" y="1075355"/>
            <a:ext cx="6641666" cy="1128634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694" y="2849861"/>
            <a:ext cx="444500" cy="5715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240" y="5242743"/>
            <a:ext cx="508000" cy="571500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16" y="7208467"/>
            <a:ext cx="660400" cy="25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2" build="p" bldLvl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sy8qn4rw55535642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6" t="20062" r="839" b="37035"/>
          <a:stretch/>
        </p:blipFill>
        <p:spPr>
          <a:xfrm>
            <a:off x="0" y="-1"/>
            <a:ext cx="13055600" cy="9753601"/>
          </a:xfrm>
          <a:prstGeom prst="rect">
            <a:avLst/>
          </a:prstGeom>
        </p:spPr>
      </p:pic>
      <p:sp>
        <p:nvSpPr>
          <p:cNvPr id="122" name="Shape 122"/>
          <p:cNvSpPr/>
          <p:nvPr/>
        </p:nvSpPr>
        <p:spPr>
          <a:xfrm>
            <a:off x="-11318" y="3637448"/>
            <a:ext cx="13027436" cy="24622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4000" b="1" spc="1000">
                <a:solidFill>
                  <a:srgbClr val="FFFFFF"/>
                </a:solidFill>
              </a:rPr>
              <a:t>W</a:t>
            </a:r>
            <a:r>
              <a:rPr lang="de-DE" sz="4000" b="1" spc="1000">
                <a:solidFill>
                  <a:srgbClr val="FFFFFF"/>
                </a:solidFill>
              </a:rPr>
              <a:t>HAT IDEA WAS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ESPECIALLY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IMPORTANT TO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YOU TODAY? 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1771433" y="3182092"/>
            <a:ext cx="9470576" cy="3274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57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075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24" y="2898310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ummery_clouds_2230421_RZ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5" t="648" r="22035" b="41935"/>
          <a:stretch/>
        </p:blipFill>
        <p:spPr>
          <a:xfrm>
            <a:off x="-1" y="-1"/>
            <a:ext cx="13004801" cy="9753601"/>
          </a:xfrm>
          <a:prstGeom prst="rect">
            <a:avLst/>
          </a:prstGeom>
        </p:spPr>
      </p:pic>
      <p:sp>
        <p:nvSpPr>
          <p:cNvPr id="8" name="Shape 22"/>
          <p:cNvSpPr/>
          <p:nvPr/>
        </p:nvSpPr>
        <p:spPr>
          <a:xfrm>
            <a:off x="951535" y="1296772"/>
            <a:ext cx="11076330" cy="1231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REMINDER</a:t>
            </a:r>
            <a:r>
              <a:rPr sz="4000" b="1" spc="1000">
                <a:solidFill>
                  <a:srgbClr val="FFFFFF"/>
                </a:solidFill>
              </a:rPr>
              <a:t>:</a:t>
            </a:r>
            <a:br>
              <a:rPr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WHAT ARE WE EXPECTING?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9" name="Shape 23"/>
          <p:cNvSpPr/>
          <p:nvPr/>
        </p:nvSpPr>
        <p:spPr>
          <a:xfrm>
            <a:off x="987001" y="3412578"/>
            <a:ext cx="11030798" cy="39882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Continuous discussion</a:t>
            </a:r>
            <a:endParaRPr sz="2500">
              <a:solidFill>
                <a:srgbClr val="FFFFFF"/>
              </a:solidFill>
            </a:endParaRP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Every part closes with a challenge</a:t>
            </a:r>
            <a:endParaRPr sz="2500">
              <a:solidFill>
                <a:srgbClr val="FFFFFF"/>
              </a:solidFill>
            </a:endParaRP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You will complete your personal </a:t>
            </a:r>
            <a:r>
              <a:rPr sz="2500">
                <a:solidFill>
                  <a:srgbClr val="FFFFFF"/>
                </a:solidFill>
              </a:rPr>
              <a:t>MyLife-Map</a:t>
            </a: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You will come to new conclusions about your life</a:t>
            </a:r>
            <a:r>
              <a:rPr sz="2500">
                <a:solidFill>
                  <a:srgbClr val="FFFFFF"/>
                </a:solidFill>
              </a:rPr>
              <a:t/>
            </a:r>
            <a:br>
              <a:rPr sz="2500">
                <a:solidFill>
                  <a:srgbClr val="FFFFFF"/>
                </a:solidFill>
              </a:rPr>
            </a:br>
            <a:r>
              <a:rPr sz="2500">
                <a:solidFill>
                  <a:srgbClr val="FFFFFF"/>
                </a:solidFill>
              </a:rPr>
              <a:t/>
            </a:r>
            <a:br>
              <a:rPr sz="2500">
                <a:solidFill>
                  <a:srgbClr val="FFFFFF"/>
                </a:solidFill>
              </a:rPr>
            </a:br>
            <a:r>
              <a:rPr lang="de-DE" sz="2500" u="sng">
                <a:solidFill>
                  <a:srgbClr val="FFFFFF"/>
                </a:solidFill>
                <a:latin typeface="Verdana"/>
                <a:cs typeface="Verdana"/>
              </a:rPr>
              <a:t>Important:</a:t>
            </a:r>
            <a:r>
              <a:rPr lang="de-DE" sz="25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500">
                <a:solidFill>
                  <a:srgbClr val="FFFFFF"/>
                </a:solidFill>
              </a:rPr>
              <a:t>Everything is treated confidentially</a:t>
            </a:r>
            <a:r>
              <a:rPr sz="2500">
                <a:solidFill>
                  <a:srgbClr val="FFFFFF"/>
                </a:solidFill>
              </a:rPr>
              <a:t>!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441" y="3488247"/>
            <a:ext cx="597698" cy="4147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4nte645p55535622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1032" r="8646" b="10680"/>
          <a:stretch/>
        </p:blipFill>
        <p:spPr>
          <a:xfrm>
            <a:off x="0" y="0"/>
            <a:ext cx="13021421" cy="9753600"/>
          </a:xfrm>
          <a:prstGeom prst="rect">
            <a:avLst/>
          </a:prstGeom>
        </p:spPr>
      </p:pic>
      <p:sp>
        <p:nvSpPr>
          <p:cNvPr id="128" name="Shape 128"/>
          <p:cNvSpPr/>
          <p:nvPr/>
        </p:nvSpPr>
        <p:spPr>
          <a:xfrm>
            <a:off x="59580" y="6815167"/>
            <a:ext cx="12961840" cy="3847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500" spc="625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2500" b="1" spc="625">
                <a:solidFill>
                  <a:srgbClr val="FFFFFF"/>
                </a:solidFill>
              </a:rPr>
              <a:t>SEE YOU NEXT TIME</a:t>
            </a:r>
            <a:r>
              <a:rPr sz="2500" b="1" spc="625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129" name="Shape 129"/>
          <p:cNvSpPr/>
          <p:nvPr/>
        </p:nvSpPr>
        <p:spPr>
          <a:xfrm>
            <a:off x="3022934" y="6586807"/>
            <a:ext cx="6958933" cy="84144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719" y="2373869"/>
            <a:ext cx="2778522" cy="30585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0000">
                <a:tint val="45000"/>
                <a:satMod val="400000"/>
              </a:srgbClr>
            </a:duotone>
            <a:lum contrast="-20000"/>
          </a:blip>
          <a:stretch>
            <a:fillRect/>
          </a:stretch>
        </p:blipFill>
        <p:spPr>
          <a:xfrm>
            <a:off x="5829349" y="5267123"/>
            <a:ext cx="1367262" cy="150504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480852" y="7229299"/>
            <a:ext cx="7950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0" spc="0" dirty="0" err="1">
                <a:solidFill>
                  <a:srgbClr val="000000"/>
                </a:solidFill>
              </a:rPr>
              <a:t>www.mylifeworkshop.com</a:t>
            </a:r>
            <a:endParaRPr lang="de-DE" sz="1600" b="0" spc="0" dirty="0">
              <a:solidFill>
                <a:srgbClr val="000000"/>
              </a:solidFill>
            </a:endParaRPr>
          </a:p>
          <a:p>
            <a:r>
              <a:rPr lang="de-DE" sz="1600" b="0" spc="0" dirty="0" err="1">
                <a:solidFill>
                  <a:srgbClr val="000000"/>
                </a:solidFill>
              </a:rPr>
              <a:t>MyLife</a:t>
            </a:r>
            <a:r>
              <a:rPr lang="de-DE" sz="1600" b="0" spc="0" dirty="0">
                <a:solidFill>
                  <a:srgbClr val="000000"/>
                </a:solidFill>
              </a:rPr>
              <a:t> is a workshop by Dr. Dietrich Schindler </a:t>
            </a:r>
          </a:p>
          <a:p>
            <a:r>
              <a:rPr lang="de-DE" sz="1600" b="0" spc="0" dirty="0">
                <a:solidFill>
                  <a:srgbClr val="000000"/>
                </a:solidFill>
              </a:rPr>
              <a:t>©2015</a:t>
            </a:r>
          </a:p>
          <a:p>
            <a:endParaRPr lang="de-DE" sz="1600" b="0" spc="0" dirty="0">
              <a:solidFill>
                <a:srgbClr val="000000"/>
              </a:solidFill>
            </a:endParaRPr>
          </a:p>
          <a:p>
            <a:r>
              <a:rPr lang="de-DE" sz="1600" b="0" spc="0" dirty="0">
                <a:solidFill>
                  <a:srgbClr val="000000"/>
                </a:solidFill>
              </a:rPr>
              <a:t>Design: </a:t>
            </a:r>
            <a:r>
              <a:rPr lang="de-DE" sz="1600" b="0" spc="0" dirty="0" err="1">
                <a:solidFill>
                  <a:srgbClr val="000000"/>
                </a:solidFill>
                <a:hlinkClick r:id="rId3"/>
              </a:rPr>
              <a:t>www.lumen-design.de</a:t>
            </a:r>
            <a:endParaRPr lang="de-DE" sz="1600" b="0" spc="0" dirty="0">
              <a:solidFill>
                <a:srgbClr val="000000"/>
              </a:solidFill>
            </a:endParaRPr>
          </a:p>
          <a:p>
            <a:r>
              <a:rPr lang="de-DE" sz="1600" b="0" spc="0" dirty="0" smtClean="0">
                <a:solidFill>
                  <a:srgbClr val="000000"/>
                </a:solidFill>
              </a:rPr>
              <a:t>Bildnachweis</a:t>
            </a:r>
            <a:r>
              <a:rPr lang="de-DE" sz="1600" b="0" spc="0" dirty="0">
                <a:solidFill>
                  <a:srgbClr val="000000"/>
                </a:solidFill>
              </a:rPr>
              <a:t>: </a:t>
            </a:r>
            <a:r>
              <a:rPr lang="de-DE" sz="1600" b="0" spc="0" dirty="0" err="1">
                <a:solidFill>
                  <a:srgbClr val="000000"/>
                </a:solidFill>
              </a:rPr>
              <a:t>manun</a:t>
            </a:r>
            <a:r>
              <a:rPr lang="de-DE" sz="1600" b="0" spc="0" dirty="0">
                <a:solidFill>
                  <a:srgbClr val="000000"/>
                </a:solidFill>
              </a:rPr>
              <a:t>, Irina</a:t>
            </a:r>
            <a:r>
              <a:rPr lang="de-DE" sz="1600" b="0" spc="0" dirty="0" smtClean="0">
                <a:solidFill>
                  <a:srgbClr val="000000"/>
                </a:solidFill>
              </a:rPr>
              <a:t> – </a:t>
            </a:r>
            <a:r>
              <a:rPr lang="de-DE" sz="1600" b="0" spc="0" dirty="0" err="1">
                <a:solidFill>
                  <a:srgbClr val="000000"/>
                </a:solidFill>
              </a:rPr>
              <a:t>photocase.de</a:t>
            </a:r>
            <a:endParaRPr lang="de-DE" sz="1600" b="0" spc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34253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summery_clouds_2230421_RZ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5" t="648" r="22035" b="41935"/>
          <a:stretch/>
        </p:blipFill>
        <p:spPr>
          <a:xfrm>
            <a:off x="-1" y="-1"/>
            <a:ext cx="13004801" cy="9753601"/>
          </a:xfrm>
          <a:prstGeom prst="rect">
            <a:avLst/>
          </a:prstGeom>
        </p:spPr>
      </p:pic>
      <p:sp>
        <p:nvSpPr>
          <p:cNvPr id="27" name="Shape 27"/>
          <p:cNvSpPr/>
          <p:nvPr/>
        </p:nvSpPr>
        <p:spPr>
          <a:xfrm>
            <a:off x="9515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000" spc="1000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FLASHBACK.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987001" y="3412578"/>
            <a:ext cx="11030798" cy="39246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600" dirty="0">
                <a:solidFill>
                  <a:srgbClr val="FFFFFF"/>
                </a:solidFill>
              </a:rPr>
              <a:t>We have looked back on what has shaped our life in both positive and painful ways. The </a:t>
            </a:r>
            <a:r>
              <a:rPr sz="2600" dirty="0">
                <a:solidFill>
                  <a:srgbClr val="FFFFFF"/>
                </a:solidFill>
              </a:rPr>
              <a:t>MyLife-Map</a:t>
            </a:r>
            <a:r>
              <a:rPr lang="de-DE" sz="2600" dirty="0">
                <a:solidFill>
                  <a:srgbClr val="FFFFFF"/>
                </a:solidFill>
              </a:rPr>
              <a:t> has helped us to reflect on our lives. </a:t>
            </a:r>
            <a:br>
              <a:rPr lang="de-DE" sz="2600" dirty="0">
                <a:solidFill>
                  <a:srgbClr val="FFFFFF"/>
                </a:solidFill>
              </a:rPr>
            </a:br>
            <a:endParaRPr lang="de-DE" sz="2600" dirty="0">
              <a:solidFill>
                <a:srgbClr val="FFFFFF"/>
              </a:solidFill>
            </a:endParaRP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600" dirty="0">
                <a:solidFill>
                  <a:srgbClr val="FFFFFF"/>
                </a:solidFill>
              </a:rPr>
              <a:t>One question remains...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600" dirty="0">
              <a:solidFill>
                <a:srgbClr val="FFFFFF"/>
              </a:solidFill>
            </a:endParaRP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4nte645p55535622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1032" r="8646" b="10680"/>
          <a:stretch/>
        </p:blipFill>
        <p:spPr>
          <a:xfrm>
            <a:off x="0" y="0"/>
            <a:ext cx="13021421" cy="9753600"/>
          </a:xfrm>
          <a:prstGeom prst="rect">
            <a:avLst/>
          </a:prstGeom>
        </p:spPr>
      </p:pic>
      <p:sp>
        <p:nvSpPr>
          <p:cNvPr id="31" name="Shape 31"/>
          <p:cNvSpPr/>
          <p:nvPr/>
        </p:nvSpPr>
        <p:spPr>
          <a:xfrm>
            <a:off x="-11318" y="3986173"/>
            <a:ext cx="13027436" cy="1846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 dirty="0">
                <a:solidFill>
                  <a:srgbClr val="FFFFFF"/>
                </a:solidFill>
              </a:rPr>
              <a:t>DISCUSS: </a:t>
            </a:r>
            <a:br>
              <a:rPr lang="de-DE" sz="4000" b="1" spc="1000" dirty="0">
                <a:solidFill>
                  <a:srgbClr val="FFFFFF"/>
                </a:solidFill>
              </a:rPr>
            </a:br>
            <a:r>
              <a:rPr lang="de-DE" sz="4000" b="1" spc="1000" dirty="0">
                <a:solidFill>
                  <a:srgbClr val="FFFFFF"/>
                </a:solidFill>
              </a:rPr>
              <a:t>WHAT IS THE </a:t>
            </a:r>
            <a:br>
              <a:rPr lang="de-DE" sz="4000" b="1" spc="1000" dirty="0">
                <a:solidFill>
                  <a:srgbClr val="FFFFFF"/>
                </a:solidFill>
              </a:rPr>
            </a:br>
            <a:r>
              <a:rPr lang="de-DE" sz="4000" b="1" spc="1000" dirty="0">
                <a:solidFill>
                  <a:srgbClr val="FFFFFF"/>
                </a:solidFill>
              </a:rPr>
              <a:t>GOOD LIFE?</a:t>
            </a:r>
            <a:endParaRPr sz="4000" b="1" spc="1000" dirty="0">
              <a:solidFill>
                <a:srgbClr val="FFFFFF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2914433" y="3530817"/>
            <a:ext cx="7184576" cy="271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3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481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24" y="3242351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sy8qn4rw55535642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t="1795" r="840" b="180"/>
          <a:stretch/>
        </p:blipFill>
        <p:spPr>
          <a:xfrm>
            <a:off x="0" y="0"/>
            <a:ext cx="13011151" cy="9753600"/>
          </a:xfrm>
          <a:prstGeom prst="rect">
            <a:avLst/>
          </a:prstGeom>
        </p:spPr>
      </p:pic>
      <p:sp>
        <p:nvSpPr>
          <p:cNvPr id="36" name="Shape 36"/>
          <p:cNvSpPr/>
          <p:nvPr/>
        </p:nvSpPr>
        <p:spPr>
          <a:xfrm>
            <a:off x="5276462" y="3165980"/>
            <a:ext cx="2451876" cy="487940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" name="Shape 37"/>
          <p:cNvSpPr/>
          <p:nvPr/>
        </p:nvSpPr>
        <p:spPr>
          <a:xfrm>
            <a:off x="81253" y="3797299"/>
            <a:ext cx="13101348" cy="685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000" spc="3000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3000">
                <a:solidFill>
                  <a:srgbClr val="FFFFFF"/>
                </a:solidFill>
              </a:rPr>
              <a:t>BRIDGE</a:t>
            </a:r>
            <a:endParaRPr sz="4000" b="1" spc="3000">
              <a:solidFill>
                <a:srgbClr val="FFFFFF"/>
              </a:solidFill>
            </a:endParaRPr>
          </a:p>
        </p:txBody>
      </p:sp>
      <p:sp>
        <p:nvSpPr>
          <p:cNvPr id="38" name="Shape 38"/>
          <p:cNvSpPr/>
          <p:nvPr/>
        </p:nvSpPr>
        <p:spPr>
          <a:xfrm>
            <a:off x="3899436" y="3647268"/>
            <a:ext cx="5205928" cy="985865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6350" y="3219449"/>
            <a:ext cx="13004801" cy="381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2000" b="1" dirty="0">
                <a:solidFill>
                  <a:srgbClr val="9AC0C0"/>
                </a:solidFill>
              </a:rPr>
              <a:t>THIRD SESSION</a:t>
            </a:r>
            <a:endParaRPr sz="2000" b="1" dirty="0">
              <a:solidFill>
                <a:srgbClr val="E8843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hotocasesy8qn4rw55535642_RZ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6" t="20062" r="839" b="37035"/>
          <a:stretch/>
        </p:blipFill>
        <p:spPr>
          <a:xfrm>
            <a:off x="0" y="-1"/>
            <a:ext cx="13055600" cy="9753601"/>
          </a:xfrm>
          <a:prstGeom prst="rect">
            <a:avLst/>
          </a:prstGeom>
        </p:spPr>
      </p:pic>
      <p:pic>
        <p:nvPicPr>
          <p:cNvPr id="9" name="Brid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045" y="1339638"/>
            <a:ext cx="12676783" cy="712512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 descr="photocasesy8qn4rw55535642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6" t="20062" r="839" b="37035"/>
          <a:stretch/>
        </p:blipFill>
        <p:spPr>
          <a:xfrm>
            <a:off x="0" y="-1"/>
            <a:ext cx="13055600" cy="9753601"/>
          </a:xfrm>
          <a:prstGeom prst="rect">
            <a:avLst/>
          </a:prstGeom>
        </p:spPr>
      </p:pic>
      <p:sp>
        <p:nvSpPr>
          <p:cNvPr id="45" name="Shape 45"/>
          <p:cNvSpPr/>
          <p:nvPr/>
        </p:nvSpPr>
        <p:spPr>
          <a:xfrm>
            <a:off x="1431483" y="1612801"/>
            <a:ext cx="5766310" cy="13849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3000" b="1" spc="750">
                <a:solidFill>
                  <a:srgbClr val="FFFFFF"/>
                </a:solidFill>
              </a:rPr>
              <a:t>WHERE IS </a:t>
            </a:r>
            <a:br>
              <a:rPr lang="de-DE" sz="3000" b="1" spc="750">
                <a:solidFill>
                  <a:srgbClr val="FFFFFF"/>
                </a:solidFill>
              </a:rPr>
            </a:br>
            <a:r>
              <a:rPr lang="de-DE" sz="3000" b="1" spc="750">
                <a:solidFill>
                  <a:srgbClr val="FFFFFF"/>
                </a:solidFill>
              </a:rPr>
              <a:t>YOUR LIFE </a:t>
            </a:r>
            <a:br>
              <a:rPr lang="de-DE" sz="3000" b="1" spc="750">
                <a:solidFill>
                  <a:srgbClr val="FFFFFF"/>
                </a:solidFill>
              </a:rPr>
            </a:br>
            <a:r>
              <a:rPr lang="de-DE" sz="3000" b="1" spc="750">
                <a:solidFill>
                  <a:srgbClr val="FFFFFF"/>
                </a:solidFill>
              </a:rPr>
              <a:t>LEADING?</a:t>
            </a:r>
            <a:endParaRPr sz="3000" b="1" spc="750">
              <a:solidFill>
                <a:srgbClr val="FFFFFF"/>
              </a:solidFill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1511126" y="1548831"/>
            <a:ext cx="5524219" cy="3075941"/>
            <a:chOff x="0" y="0"/>
            <a:chExt cx="5205927" cy="3075940"/>
          </a:xfrm>
        </p:grpSpPr>
        <p:sp>
          <p:nvSpPr>
            <p:cNvPr id="46" name="Shape 46"/>
            <p:cNvSpPr/>
            <p:nvPr/>
          </p:nvSpPr>
          <p:spPr>
            <a:xfrm>
              <a:off x="0" y="0"/>
              <a:ext cx="5205928" cy="1502483"/>
            </a:xfrm>
            <a:prstGeom prst="rect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lnSpc>
                  <a:spcPct val="120000"/>
                </a:lnSpc>
                <a:spcBef>
                  <a:spcPts val="1500"/>
                </a:spcBef>
                <a:defRPr sz="2500" b="0" spc="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3923" y="1522658"/>
              <a:ext cx="1" cy="1553283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6350" tIns="6350" rIns="6350" bIns="6350" numCol="1" anchor="ctr">
              <a:noAutofit/>
            </a:bodyPr>
            <a:lstStyle/>
            <a:p>
              <a:pPr lvl="0" algn="l" defTabSz="457200">
                <a:lnSpc>
                  <a:spcPct val="120000"/>
                </a:lnSpc>
                <a:spcBef>
                  <a:spcPts val="1500"/>
                </a:spcBef>
                <a:defRPr sz="2500" b="0" spc="0"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4126813" y="3701356"/>
            <a:ext cx="8494338" cy="5487342"/>
            <a:chOff x="0" y="0"/>
            <a:chExt cx="8494337" cy="5487341"/>
          </a:xfrm>
        </p:grpSpPr>
        <p:sp>
          <p:nvSpPr>
            <p:cNvPr id="49" name="Shape 49"/>
            <p:cNvSpPr/>
            <p:nvPr/>
          </p:nvSpPr>
          <p:spPr>
            <a:xfrm>
              <a:off x="0" y="299100"/>
              <a:ext cx="8494337" cy="138499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defRPr sz="1800" b="0" spc="0">
                  <a:solidFill>
                    <a:srgbClr val="000000"/>
                  </a:solidFill>
                </a:defRPr>
              </a:pPr>
              <a:r>
                <a:rPr lang="de-DE" sz="3000" b="1" spc="750">
                  <a:solidFill>
                    <a:srgbClr val="FFFFFF"/>
                  </a:solidFill>
                </a:rPr>
                <a:t>HOW WILL YOU </a:t>
              </a:r>
              <a:br>
                <a:rPr lang="de-DE" sz="3000" b="1" spc="750">
                  <a:solidFill>
                    <a:srgbClr val="FFFFFF"/>
                  </a:solidFill>
                </a:rPr>
              </a:br>
              <a:r>
                <a:rPr lang="de-DE" sz="3000" b="1" spc="750">
                  <a:solidFill>
                    <a:srgbClr val="FFFFFF"/>
                  </a:solidFill>
                </a:rPr>
                <a:t>LIVE YOUR LIFE</a:t>
              </a:r>
              <a:br>
                <a:rPr lang="de-DE" sz="3000" b="1" spc="750">
                  <a:solidFill>
                    <a:srgbClr val="FFFFFF"/>
                  </a:solidFill>
                </a:rPr>
              </a:br>
              <a:r>
                <a:rPr lang="de-DE" sz="3000" b="1" spc="750">
                  <a:solidFill>
                    <a:srgbClr val="FFFFFF"/>
                  </a:solidFill>
                </a:rPr>
                <a:t>IN THE BEST WAY?</a:t>
              </a:r>
              <a:endParaRPr sz="3000" b="1" spc="750">
                <a:solidFill>
                  <a:srgbClr val="FFFFFF"/>
                </a:solidFill>
              </a:endParaRPr>
            </a:p>
          </p:txBody>
        </p:sp>
        <p:sp>
          <p:nvSpPr>
            <p:cNvPr id="50" name="Shape 50"/>
            <p:cNvSpPr/>
            <p:nvPr/>
          </p:nvSpPr>
          <p:spPr>
            <a:xfrm>
              <a:off x="1033086" y="0"/>
              <a:ext cx="6275765" cy="2046002"/>
            </a:xfrm>
            <a:prstGeom prst="rect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lnSpc>
                  <a:spcPct val="120000"/>
                </a:lnSpc>
                <a:spcBef>
                  <a:spcPts val="1500"/>
                </a:spcBef>
                <a:defRPr sz="2500" b="0" spc="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7305926" y="2049990"/>
              <a:ext cx="1" cy="343735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6350" tIns="6350" rIns="6350" bIns="6350" numCol="1" anchor="ctr">
              <a:noAutofit/>
            </a:bodyPr>
            <a:lstStyle/>
            <a:p>
              <a:pPr lvl="0" algn="l" defTabSz="457200">
                <a:lnSpc>
                  <a:spcPct val="120000"/>
                </a:lnSpc>
                <a:spcBef>
                  <a:spcPts val="1500"/>
                </a:spcBef>
                <a:defRPr sz="2500" b="0" spc="0"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1" animBg="1" advAuto="0"/>
      <p:bldP spid="48" grpId="2" animBg="1" advAuto="0"/>
      <p:bldP spid="52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sy8qn4rw55535642_RZ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6" t="20062" r="839" b="37035"/>
          <a:stretch/>
        </p:blipFill>
        <p:spPr>
          <a:xfrm>
            <a:off x="0" y="-1"/>
            <a:ext cx="13055600" cy="9753601"/>
          </a:xfrm>
          <a:prstGeom prst="rect">
            <a:avLst/>
          </a:prstGeom>
        </p:spPr>
      </p:pic>
      <p:sp>
        <p:nvSpPr>
          <p:cNvPr id="55" name="Shape 55"/>
          <p:cNvSpPr/>
          <p:nvPr/>
        </p:nvSpPr>
        <p:spPr>
          <a:xfrm>
            <a:off x="-11319" y="4006247"/>
            <a:ext cx="13027437" cy="1846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WHO OR WHAT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DO YOU NEED TO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LIVE THE GOOD LIFE? 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57" name="Shape 57"/>
          <p:cNvSpPr/>
          <p:nvPr/>
        </p:nvSpPr>
        <p:spPr>
          <a:xfrm>
            <a:off x="1771433" y="3550891"/>
            <a:ext cx="9470576" cy="2815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57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075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24" y="3249733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0150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lang="de-DE" sz="4000" b="1" spc="1000"/>
              <a:t>ACTION</a:t>
            </a:r>
            <a:r>
              <a:rPr sz="4000" b="1" spc="1000"/>
              <a:t>.</a:t>
            </a:r>
          </a:p>
        </p:txBody>
      </p:sp>
      <p:sp>
        <p:nvSpPr>
          <p:cNvPr id="69" name="Shape 69"/>
          <p:cNvSpPr/>
          <p:nvPr/>
        </p:nvSpPr>
        <p:spPr>
          <a:xfrm>
            <a:off x="1931531" y="2849861"/>
            <a:ext cx="10060738" cy="20261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/>
              <a:t>DESIRE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What conditions do you desire the most for your life? </a:t>
            </a:r>
            <a:br>
              <a:rPr lang="de-DE" sz="2500"/>
            </a:br>
            <a:r>
              <a:rPr lang="de-DE" sz="2500"/>
              <a:t>Place a Post-it on the right side of your MyLife-Map </a:t>
            </a:r>
            <a:br>
              <a:rPr lang="de-DE" sz="2500"/>
            </a:br>
            <a:r>
              <a:rPr lang="de-DE" sz="2500"/>
              <a:t>(at the end of your ”life line“)</a:t>
            </a:r>
            <a:r>
              <a:rPr sz="2500"/>
              <a:t>.</a:t>
            </a:r>
          </a:p>
        </p:txBody>
      </p:sp>
      <p:sp>
        <p:nvSpPr>
          <p:cNvPr id="70" name="Shape 70"/>
          <p:cNvSpPr/>
          <p:nvPr/>
        </p:nvSpPr>
        <p:spPr>
          <a:xfrm>
            <a:off x="4313932" y="1075355"/>
            <a:ext cx="4300736" cy="1128634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22" y="5281688"/>
            <a:ext cx="4662920" cy="2487990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01" y="2959502"/>
            <a:ext cx="495300" cy="330200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017" y="6212136"/>
            <a:ext cx="693818" cy="46254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200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50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200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50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</Words>
  <Application>Microsoft Macintosh PowerPoint</Application>
  <PresentationFormat>Benutzerdefiniert</PresentationFormat>
  <Paragraphs>56</Paragraphs>
  <Slides>21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MOTOKI TONN</cp:lastModifiedBy>
  <cp:revision>72</cp:revision>
  <dcterms:modified xsi:type="dcterms:W3CDTF">2015-06-11T10:00:01Z</dcterms:modified>
</cp:coreProperties>
</file>