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9753600" cx="13004800"/>
  <p:notesSz cx="6858000" cy="9144000"/>
  <p:embeddedFontLs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000000"/>
          </p15:clr>
        </p15:guide>
        <p15:guide id="2" pos="8191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7" roundtripDataSignature="AMtx7mivJNP31ezdaqCu/tavSq6kCu8A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  <p:guide pos="819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yLife – Willkommen" type="tx">
  <p:cSld name="TITLE_AND_BODY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yLife – Bye" showMasterSp="0">
  <p:cSld name="MyLife – By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ustausch" showMasterSp="0">
  <p:cSld name="Austausch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" showMasterSp="0">
  <p:cSld name="Titel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ilm" showMasterSp="0">
  <p:cSld name="Film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itat" showMasterSp="0">
  <p:cSld name="Zita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sis" showMasterSp="0">
  <p:cSld name="Basis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belzitat" showMasterSp="0">
  <p:cSld name="Bibelzita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ustausch Kopie" showMasterSp="0">
  <p:cSld name="Austausch Kopi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ustausch" showMasterSp="0">
  <p:cSld name="Austausch 2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5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hyperlink" Target="http://www.lumen-design.d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jp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case924e8q5x55535702_RZ.jpg" id="20" name="Google Shape;20;p1"/>
          <p:cNvPicPr preferRelativeResize="0"/>
          <p:nvPr/>
        </p:nvPicPr>
        <p:blipFill rotWithShape="1">
          <a:blip r:embed="rId3">
            <a:alphaModFix/>
          </a:blip>
          <a:srcRect b="24800" l="2271" r="1703" t="14899"/>
          <a:stretch/>
        </p:blipFill>
        <p:spPr>
          <a:xfrm>
            <a:off x="0" y="0"/>
            <a:ext cx="13021419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"/>
          <p:cNvSpPr/>
          <p:nvPr/>
        </p:nvSpPr>
        <p:spPr>
          <a:xfrm>
            <a:off x="59580" y="6815167"/>
            <a:ext cx="12961840" cy="384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5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WELCOME!</a:t>
            </a:r>
            <a:endParaRPr/>
          </a:p>
        </p:txBody>
      </p:sp>
      <p:sp>
        <p:nvSpPr>
          <p:cNvPr id="22" name="Google Shape;22;p1"/>
          <p:cNvSpPr/>
          <p:nvPr/>
        </p:nvSpPr>
        <p:spPr>
          <a:xfrm>
            <a:off x="4445929" y="6586807"/>
            <a:ext cx="4112942" cy="841442"/>
          </a:xfrm>
          <a:prstGeom prst="rect">
            <a:avLst/>
          </a:prstGeom>
          <a:noFill/>
          <a:ln cap="flat" cmpd="sng" w="508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" name="Google Shape;2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3719" y="2373869"/>
            <a:ext cx="2778522" cy="3058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/>
          <p:nvPr/>
        </p:nvSpPr>
        <p:spPr>
          <a:xfrm>
            <a:off x="1015035" y="1296772"/>
            <a:ext cx="1107633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4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ACTION.</a:t>
            </a:r>
            <a:endParaRPr/>
          </a:p>
        </p:txBody>
      </p:sp>
      <p:sp>
        <p:nvSpPr>
          <p:cNvPr id="104" name="Google Shape;104;p10"/>
          <p:cNvSpPr/>
          <p:nvPr/>
        </p:nvSpPr>
        <p:spPr>
          <a:xfrm>
            <a:off x="1931531" y="2849861"/>
            <a:ext cx="10060738" cy="4898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PAINFUL.</a:t>
            </a:r>
            <a:endParaRPr b="1" i="0" sz="25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Think about who (people) and what (events) have ”shaped“ your life in a negative way.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b="1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POST-IT.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Please write down the painful ”imprints“. Use a new Post-it for each one.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b="1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EXCHANGE.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 small groups discuss the painful influences in your life.</a:t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>
            <a:off x="4313932" y="1075355"/>
            <a:ext cx="4300736" cy="1128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6" name="Google Shape;10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1055361" y="2912818"/>
            <a:ext cx="66040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6961" y="4843658"/>
            <a:ext cx="5588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9555" y="6710720"/>
            <a:ext cx="622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"/>
          <p:cNvSpPr/>
          <p:nvPr/>
        </p:nvSpPr>
        <p:spPr>
          <a:xfrm>
            <a:off x="1015035" y="1296772"/>
            <a:ext cx="1107633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4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ACTION.</a:t>
            </a:r>
            <a:endParaRPr/>
          </a:p>
        </p:txBody>
      </p:sp>
      <p:sp>
        <p:nvSpPr>
          <p:cNvPr id="114" name="Google Shape;114;p11"/>
          <p:cNvSpPr/>
          <p:nvPr/>
        </p:nvSpPr>
        <p:spPr>
          <a:xfrm>
            <a:off x="1931531" y="2849861"/>
            <a:ext cx="10060738" cy="42575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MYLIFE-MAP.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Order the Post-its chronologically on your MyLife-Map. </a:t>
            </a:r>
            <a:b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Place the positive ones in the green section, the painful ones in the red section.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more positive the person or event is, the higher it's placed in the green section. The more painful it is, place it lower in the red section.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Google Shape;115;p11"/>
          <p:cNvSpPr/>
          <p:nvPr/>
        </p:nvSpPr>
        <p:spPr>
          <a:xfrm>
            <a:off x="4313932" y="1075355"/>
            <a:ext cx="4300736" cy="1128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6" name="Google Shape;1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9163" y="2940154"/>
            <a:ext cx="685801" cy="46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5683" y="6719396"/>
            <a:ext cx="4663002" cy="2488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2639991" y="1964778"/>
            <a:ext cx="8081664" cy="65146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 have searched me, Lord,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and you know me.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 know when I sit and when I rise;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you perceive my thoughts from afar. 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 discern my going out and my lying down;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you are familiar with all my ways.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Before a word is on my tongue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you, Lord, know it completely.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You hem me in behind and before,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and you lay your hand upon me.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Such knowledge is too wonderful for me,</a:t>
            </a:r>
            <a:endParaRPr/>
          </a:p>
          <a:p>
            <a:pPr indent="0" lvl="0" marL="0" marR="0" rtl="0" algn="l">
              <a:lnSpc>
                <a:spcPct val="5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too lofty for me to attain.</a:t>
            </a:r>
            <a:endParaRPr b="1" i="0" sz="25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Psalm 139:1</a:t>
            </a:r>
            <a:r>
              <a:rPr b="0" i="0" lang="de-DE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-</a:t>
            </a:r>
            <a:r>
              <a:rPr b="0" i="0" lang="de-DE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6</a:t>
            </a:r>
            <a:endParaRPr/>
          </a:p>
        </p:txBody>
      </p:sp>
      <p:cxnSp>
        <p:nvCxnSpPr>
          <p:cNvPr id="123" name="Google Shape;123;p12"/>
          <p:cNvCxnSpPr/>
          <p:nvPr/>
        </p:nvCxnSpPr>
        <p:spPr>
          <a:xfrm flipH="1" rot="10800000">
            <a:off x="6928369" y="1488654"/>
            <a:ext cx="1219164" cy="1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24" name="Google Shape;124;p12"/>
          <p:cNvCxnSpPr/>
          <p:nvPr/>
        </p:nvCxnSpPr>
        <p:spPr>
          <a:xfrm flipH="1" rot="10800000">
            <a:off x="4832869" y="1488654"/>
            <a:ext cx="1219164" cy="1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25" name="Google Shape;125;p12"/>
          <p:cNvCxnSpPr/>
          <p:nvPr/>
        </p:nvCxnSpPr>
        <p:spPr>
          <a:xfrm flipH="1" rot="10800000">
            <a:off x="4818895" y="8326533"/>
            <a:ext cx="3367010" cy="1"/>
          </a:xfrm>
          <a:prstGeom prst="straightConnector1">
            <a:avLst/>
          </a:prstGeom>
          <a:noFill/>
          <a:ln>
            <a:noFill/>
          </a:ln>
        </p:spPr>
      </p:cxnSp>
      <p:pic>
        <p:nvPicPr>
          <p:cNvPr id="126" name="Google Shape;12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6016" y="1086709"/>
            <a:ext cx="546152" cy="706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1015035" y="1296772"/>
            <a:ext cx="1107633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4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HOMEWORK.</a:t>
            </a: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1931531" y="2849861"/>
            <a:ext cx="10060738" cy="37959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MYLIFE DIAGRAM.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Replace the Post-its with a dot. Describe the event in a few words. Draw a line between the dots, thereby generating your life diagram.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PRINCIPLES.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Under each phase of life, formulate one or two principles that you glean from these events. </a:t>
            </a: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3143467" y="1075355"/>
            <a:ext cx="6641666" cy="1128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390" y="2893603"/>
            <a:ext cx="6604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0563" y="5075052"/>
            <a:ext cx="623455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56452" y="7000767"/>
            <a:ext cx="4282615" cy="228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/>
          <p:nvPr/>
        </p:nvSpPr>
        <p:spPr>
          <a:xfrm>
            <a:off x="1015035" y="1296772"/>
            <a:ext cx="1107633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4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HOMEWORK.</a:t>
            </a:r>
            <a:endParaRPr b="1" i="0" sz="4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" name="Google Shape;142;p14"/>
          <p:cNvSpPr/>
          <p:nvPr/>
        </p:nvSpPr>
        <p:spPr>
          <a:xfrm>
            <a:off x="1931531" y="2849861"/>
            <a:ext cx="10060738" cy="64622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HURTS.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Draw arrows in the red section, namely, where you have hurt others.</a:t>
            </a:r>
            <a:endParaRPr b="1" i="0" sz="25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b="1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PSALM.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Read Psalm 139:1-6 daily and meditate on it throughout your day.</a:t>
            </a:r>
            <a:endParaRPr b="1" i="0" sz="25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" name="Google Shape;143;p14"/>
          <p:cNvSpPr/>
          <p:nvPr/>
        </p:nvSpPr>
        <p:spPr>
          <a:xfrm>
            <a:off x="3143467" y="1075355"/>
            <a:ext cx="6641666" cy="1128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4" name="Google Shape;14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2554" y="2849859"/>
            <a:ext cx="546104" cy="54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7965" y="7381599"/>
            <a:ext cx="660400" cy="2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6875" y="4803110"/>
            <a:ext cx="4286790" cy="228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casee537yx8z55535763_RZ.jpg" id="151" name="Google Shape;151;p15"/>
          <p:cNvPicPr preferRelativeResize="0"/>
          <p:nvPr/>
        </p:nvPicPr>
        <p:blipFill rotWithShape="1">
          <a:blip r:embed="rId3">
            <a:alphaModFix/>
          </a:blip>
          <a:srcRect b="186" l="53643" r="190" t="49021"/>
          <a:stretch/>
        </p:blipFill>
        <p:spPr>
          <a:xfrm>
            <a:off x="-11318" y="0"/>
            <a:ext cx="13016118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5"/>
          <p:cNvSpPr/>
          <p:nvPr/>
        </p:nvSpPr>
        <p:spPr>
          <a:xfrm>
            <a:off x="-24223" y="3713620"/>
            <a:ext cx="13027436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WHAT IDEA WAS </a:t>
            </a:r>
            <a:br>
              <a:rPr b="1" i="0" lang="de-DE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de-DE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ESPECIALLY </a:t>
            </a:r>
            <a:br>
              <a:rPr b="1" i="0" lang="de-DE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de-DE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IMPORTANT </a:t>
            </a:r>
            <a:br>
              <a:rPr b="1" i="0" lang="de-DE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de-DE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 YOU TODAY?</a:t>
            </a:r>
            <a:endParaRPr b="1" i="0" sz="4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3" name="Google Shape;15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415" y="3074705"/>
            <a:ext cx="813969" cy="56756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/>
          <p:nvPr/>
        </p:nvSpPr>
        <p:spPr>
          <a:xfrm>
            <a:off x="1771433" y="3352602"/>
            <a:ext cx="9470576" cy="3026125"/>
          </a:xfrm>
          <a:custGeom>
            <a:rect b="b" l="l" r="r" t="t"/>
            <a:pathLst>
              <a:path extrusionOk="0" h="21600" w="21600">
                <a:moveTo>
                  <a:pt x="9457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26"/>
                </a:lnTo>
                <a:lnTo>
                  <a:pt x="12075" y="26"/>
                </a:lnTo>
              </a:path>
            </a:pathLst>
          </a:custGeom>
          <a:noFill/>
          <a:ln cap="flat" cmpd="sng" w="508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case924e8q5x55535702_RZ.jpg" id="159" name="Google Shape;159;p16"/>
          <p:cNvPicPr preferRelativeResize="0"/>
          <p:nvPr/>
        </p:nvPicPr>
        <p:blipFill rotWithShape="1">
          <a:blip r:embed="rId3">
            <a:alphaModFix/>
          </a:blip>
          <a:srcRect b="24800" l="2271" r="1703" t="14899"/>
          <a:stretch/>
        </p:blipFill>
        <p:spPr>
          <a:xfrm>
            <a:off x="0" y="0"/>
            <a:ext cx="13021419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6"/>
          <p:cNvSpPr/>
          <p:nvPr/>
        </p:nvSpPr>
        <p:spPr>
          <a:xfrm>
            <a:off x="59580" y="6815167"/>
            <a:ext cx="12961840" cy="3847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5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SEE YOU NEXT TIME!</a:t>
            </a:r>
            <a:endParaRPr b="1" i="0" sz="25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3022934" y="6586807"/>
            <a:ext cx="6958933" cy="841442"/>
          </a:xfrm>
          <a:prstGeom prst="rect">
            <a:avLst/>
          </a:prstGeom>
          <a:noFill/>
          <a:ln cap="flat" cmpd="sng" w="508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2" name="Google Shape;16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3719" y="2373869"/>
            <a:ext cx="2778522" cy="3058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9349" y="5267123"/>
            <a:ext cx="1367262" cy="150504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7"/>
          <p:cNvSpPr/>
          <p:nvPr/>
        </p:nvSpPr>
        <p:spPr>
          <a:xfrm>
            <a:off x="2480852" y="7229299"/>
            <a:ext cx="795005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www.mylifeworkshop.org</a:t>
            </a:r>
            <a:endParaRPr b="0" sz="1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MyLife is a workshop by Dr. Dietrich Schindler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©2015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Design: </a:t>
            </a:r>
            <a:r>
              <a:rPr b="0" lang="de-DE" sz="1600" u="sng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www.lumen-design.de</a:t>
            </a:r>
            <a:endParaRPr b="0" sz="1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de-DE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Pictures: birdys, picturebuilder, beornbjorn – photocase.de</a:t>
            </a:r>
            <a:endParaRPr b="0" sz="16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ton_RZ.jpg" id="28" name="Google Shape;2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"/>
          <p:cNvSpPr/>
          <p:nvPr/>
        </p:nvSpPr>
        <p:spPr>
          <a:xfrm>
            <a:off x="1015035" y="3544138"/>
            <a:ext cx="11076330" cy="24622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PERSONAL </a:t>
            </a:r>
            <a:br>
              <a:rPr b="1" i="0" lang="de-DE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de-DE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INTRODUCTION</a:t>
            </a:r>
            <a:br>
              <a:rPr b="1" i="0" lang="de-DE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de-DE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OF THE WORKSHOP </a:t>
            </a:r>
            <a:br>
              <a:rPr b="1" i="0" lang="de-DE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de-DE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LEADER</a:t>
            </a:r>
            <a:endParaRPr b="1" i="0" sz="4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2497150" y="3467630"/>
            <a:ext cx="8090766" cy="2611424"/>
          </a:xfrm>
          <a:prstGeom prst="rect">
            <a:avLst/>
          </a:prstGeom>
          <a:noFill/>
          <a:ln cap="flat" cmpd="sng" w="508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ton_RZ.jpg" id="35" name="Google Shape;3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"/>
          <p:cNvSpPr/>
          <p:nvPr/>
        </p:nvSpPr>
        <p:spPr>
          <a:xfrm>
            <a:off x="1015035" y="4533900"/>
            <a:ext cx="1107633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YOU</a:t>
            </a:r>
            <a:endParaRPr b="1" i="0" sz="4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4313932" y="4312483"/>
            <a:ext cx="4300736" cy="1128634"/>
          </a:xfrm>
          <a:prstGeom prst="rect">
            <a:avLst/>
          </a:prstGeom>
          <a:noFill/>
          <a:ln cap="flat" cmpd="sng" w="508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8" name="Google Shape;38;p3"/>
          <p:cNvGrpSpPr/>
          <p:nvPr/>
        </p:nvGrpSpPr>
        <p:grpSpPr>
          <a:xfrm>
            <a:off x="6504515" y="2808274"/>
            <a:ext cx="4256218" cy="1475860"/>
            <a:chOff x="-1" y="350825"/>
            <a:chExt cx="4256217" cy="1475859"/>
          </a:xfrm>
        </p:grpSpPr>
        <p:sp>
          <p:nvSpPr>
            <p:cNvPr id="39" name="Google Shape;39;p3"/>
            <p:cNvSpPr/>
            <p:nvPr/>
          </p:nvSpPr>
          <p:spPr>
            <a:xfrm>
              <a:off x="1023361" y="350825"/>
              <a:ext cx="3232855" cy="987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25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THE MEANING OF </a:t>
              </a:r>
              <a:br>
                <a:rPr b="1" i="0" lang="de-DE" sz="25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b="1" i="0" lang="de-DE" sz="25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YOUR NAME</a:t>
              </a:r>
              <a:endParaRPr b="1" i="0" sz="25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40" name="Google Shape;40;p3"/>
            <p:cNvCxnSpPr/>
            <p:nvPr/>
          </p:nvCxnSpPr>
          <p:spPr>
            <a:xfrm flipH="1" rot="10800000">
              <a:off x="-1" y="886883"/>
              <a:ext cx="939802" cy="939801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41" name="Google Shape;41;p3"/>
          <p:cNvGrpSpPr/>
          <p:nvPr/>
        </p:nvGrpSpPr>
        <p:grpSpPr>
          <a:xfrm>
            <a:off x="2996244" y="3039106"/>
            <a:ext cx="3504042" cy="1245028"/>
            <a:chOff x="10115" y="581657"/>
            <a:chExt cx="3504041" cy="1245027"/>
          </a:xfrm>
        </p:grpSpPr>
        <p:sp>
          <p:nvSpPr>
            <p:cNvPr id="42" name="Google Shape;42;p3"/>
            <p:cNvSpPr/>
            <p:nvPr/>
          </p:nvSpPr>
          <p:spPr>
            <a:xfrm>
              <a:off x="10115" y="581657"/>
              <a:ext cx="2447321" cy="525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25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YOUR NAME?  </a:t>
              </a:r>
              <a:endParaRPr b="1" i="0" sz="25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43" name="Google Shape;43;p3"/>
            <p:cNvCxnSpPr/>
            <p:nvPr/>
          </p:nvCxnSpPr>
          <p:spPr>
            <a:xfrm rot="10800000">
              <a:off x="2574355" y="886883"/>
              <a:ext cx="939801" cy="939801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grpSp>
        <p:nvGrpSpPr>
          <p:cNvPr id="44" name="Google Shape;44;p3"/>
          <p:cNvGrpSpPr/>
          <p:nvPr/>
        </p:nvGrpSpPr>
        <p:grpSpPr>
          <a:xfrm>
            <a:off x="454680" y="4349157"/>
            <a:ext cx="3859005" cy="987450"/>
            <a:chOff x="-387791" y="-114892"/>
            <a:chExt cx="3859004" cy="987450"/>
          </a:xfrm>
        </p:grpSpPr>
        <p:cxnSp>
          <p:nvCxnSpPr>
            <p:cNvPr id="45" name="Google Shape;45;p3"/>
            <p:cNvCxnSpPr/>
            <p:nvPr/>
          </p:nvCxnSpPr>
          <p:spPr>
            <a:xfrm>
              <a:off x="2671792" y="455017"/>
              <a:ext cx="799421" cy="1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sp>
          <p:nvSpPr>
            <p:cNvPr id="46" name="Google Shape;46;p3"/>
            <p:cNvSpPr/>
            <p:nvPr/>
          </p:nvSpPr>
          <p:spPr>
            <a:xfrm>
              <a:off x="-387791" y="-114892"/>
              <a:ext cx="2994985" cy="987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sp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25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WHAT ARE YOU </a:t>
              </a:r>
              <a:br>
                <a:rPr b="1" i="0" lang="de-DE" sz="25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b="1" i="0" lang="de-DE" sz="25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GOOD AT? </a:t>
              </a:r>
              <a:endParaRPr b="1" i="0" sz="25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47" name="Google Shape;47;p3"/>
          <p:cNvGrpSpPr/>
          <p:nvPr/>
        </p:nvGrpSpPr>
        <p:grpSpPr>
          <a:xfrm>
            <a:off x="8619662" y="4579989"/>
            <a:ext cx="3914608" cy="525785"/>
            <a:chOff x="0" y="115940"/>
            <a:chExt cx="3914608" cy="525785"/>
          </a:xfrm>
        </p:grpSpPr>
        <p:cxnSp>
          <p:nvCxnSpPr>
            <p:cNvPr id="48" name="Google Shape;48;p3"/>
            <p:cNvCxnSpPr/>
            <p:nvPr/>
          </p:nvCxnSpPr>
          <p:spPr>
            <a:xfrm>
              <a:off x="0" y="455017"/>
              <a:ext cx="799421" cy="1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sp>
          <p:nvSpPr>
            <p:cNvPr id="49" name="Google Shape;49;p3"/>
            <p:cNvSpPr/>
            <p:nvPr/>
          </p:nvSpPr>
          <p:spPr>
            <a:xfrm>
              <a:off x="859272" y="115940"/>
              <a:ext cx="3055336" cy="525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25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YOUR HOBBIES?</a:t>
              </a:r>
              <a:endParaRPr b="1" i="0" sz="25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0" name="Google Shape;50;p3"/>
          <p:cNvGrpSpPr/>
          <p:nvPr/>
        </p:nvGrpSpPr>
        <p:grpSpPr>
          <a:xfrm>
            <a:off x="4367058" y="5450681"/>
            <a:ext cx="4281540" cy="1831018"/>
            <a:chOff x="768316" y="0"/>
            <a:chExt cx="4281540" cy="1831017"/>
          </a:xfrm>
        </p:grpSpPr>
        <p:cxnSp>
          <p:nvCxnSpPr>
            <p:cNvPr id="51" name="Google Shape;51;p3"/>
            <p:cNvCxnSpPr/>
            <p:nvPr/>
          </p:nvCxnSpPr>
          <p:spPr>
            <a:xfrm>
              <a:off x="2934481" y="0"/>
              <a:ext cx="1" cy="789176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sp>
          <p:nvSpPr>
            <p:cNvPr id="52" name="Google Shape;52;p3"/>
            <p:cNvSpPr/>
            <p:nvPr/>
          </p:nvSpPr>
          <p:spPr>
            <a:xfrm>
              <a:off x="768316" y="843568"/>
              <a:ext cx="4281540" cy="987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de-DE" sz="25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YOUR GRANDPARENTS‘ </a:t>
              </a:r>
              <a:br>
                <a:rPr b="1" i="0" lang="de-DE" sz="25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</a:br>
              <a:r>
                <a:rPr b="1" i="0" lang="de-DE" sz="25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OCCUPATIONS? </a:t>
              </a:r>
              <a:endParaRPr b="1" i="0" sz="25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ton_RZ.jpg" id="57" name="Google Shape;5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"/>
          <p:cNvSpPr/>
          <p:nvPr/>
        </p:nvSpPr>
        <p:spPr>
          <a:xfrm>
            <a:off x="951535" y="2777225"/>
            <a:ext cx="11030798" cy="5083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55600" lvl="0" marL="355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60"/>
              <a:buFont typeface="Verdana"/>
              <a:buChar char="•"/>
            </a:pPr>
            <a:r>
              <a:rPr b="0" i="0" lang="de-DE" sz="2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workshop has 6 sessions</a:t>
            </a:r>
            <a:endParaRPr b="1" i="0" sz="2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35560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960"/>
              <a:buFont typeface="Verdana"/>
              <a:buChar char="•"/>
            </a:pPr>
            <a:r>
              <a:rPr b="0" i="0" lang="de-DE" sz="2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Continuous exchange</a:t>
            </a:r>
            <a:endParaRPr b="1" i="0" sz="2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35560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960"/>
              <a:buFont typeface="Verdana"/>
              <a:buChar char="•"/>
            </a:pPr>
            <a:r>
              <a:rPr b="0" i="0" lang="de-DE" sz="2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Every session ends with a challange</a:t>
            </a:r>
            <a:endParaRPr b="1" i="0" sz="2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35560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960"/>
              <a:buFont typeface="Verdana"/>
              <a:buChar char="•"/>
            </a:pPr>
            <a:r>
              <a:rPr b="0" i="0" lang="de-DE" sz="2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You will create your own MyLife-Workshop map</a:t>
            </a:r>
            <a:endParaRPr b="1" i="0" sz="2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35560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960"/>
              <a:buFont typeface="Verdana"/>
              <a:buChar char="•"/>
            </a:pPr>
            <a:r>
              <a:rPr b="0" i="0" lang="de-DE" sz="2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You will reflect on your life per six visuals: coin, book, bridge, music, band-aid, treasure</a:t>
            </a:r>
            <a:br>
              <a:rPr b="0" i="0" lang="de-DE" sz="2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b="1" i="0" sz="2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35560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1960"/>
              <a:buFont typeface="Verdana"/>
              <a:buChar char="•"/>
            </a:pPr>
            <a:r>
              <a:rPr b="0" i="0" lang="de-DE" sz="2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IMPORTANT: Everything stays confidential!</a:t>
            </a: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951535" y="1296772"/>
            <a:ext cx="1107633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AGENDA</a:t>
            </a:r>
            <a:endParaRPr b="1" i="0" sz="4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0" name="Google Shape;6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3852" y="3545733"/>
            <a:ext cx="597698" cy="414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casee537yx8z55535763_RZ.jpg" id="65" name="Google Shape;65;p5"/>
          <p:cNvPicPr preferRelativeResize="0"/>
          <p:nvPr/>
        </p:nvPicPr>
        <p:blipFill rotWithShape="1">
          <a:blip r:embed="rId3">
            <a:alphaModFix/>
          </a:blip>
          <a:srcRect b="7763" l="16195" r="40" t="0"/>
          <a:stretch/>
        </p:blipFill>
        <p:spPr>
          <a:xfrm>
            <a:off x="1" y="0"/>
            <a:ext cx="13004800" cy="975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5"/>
          <p:cNvSpPr/>
          <p:nvPr/>
        </p:nvSpPr>
        <p:spPr>
          <a:xfrm>
            <a:off x="5246523" y="3165980"/>
            <a:ext cx="2509864" cy="4879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1253" y="3797299"/>
            <a:ext cx="13101348" cy="68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4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COIN</a:t>
            </a:r>
            <a:endParaRPr b="1" i="0" sz="4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" name="Google Shape;68;p5"/>
          <p:cNvSpPr/>
          <p:nvPr/>
        </p:nvSpPr>
        <p:spPr>
          <a:xfrm>
            <a:off x="4207561" y="3647268"/>
            <a:ext cx="4589678" cy="985865"/>
          </a:xfrm>
          <a:prstGeom prst="rect">
            <a:avLst/>
          </a:prstGeom>
          <a:noFill/>
          <a:ln cap="flat" cmpd="sng" w="508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6350" y="3219449"/>
            <a:ext cx="13004801" cy="381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000" u="none" cap="none" strike="noStrike">
                <a:solidFill>
                  <a:srgbClr val="FFCCC1"/>
                </a:solidFill>
                <a:latin typeface="Verdana"/>
                <a:ea typeface="Verdana"/>
                <a:cs typeface="Verdana"/>
                <a:sym typeface="Verdana"/>
              </a:rPr>
              <a:t>FIRST SESSION</a:t>
            </a:r>
            <a:endParaRPr b="1" i="0" sz="2000" u="none" cap="none" strike="noStrike">
              <a:solidFill>
                <a:srgbClr val="A2CCC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casee537yx8z55535763_RZ.jpg" id="74" name="Google Shape;74;p6"/>
          <p:cNvPicPr preferRelativeResize="0"/>
          <p:nvPr/>
        </p:nvPicPr>
        <p:blipFill rotWithShape="1">
          <a:blip r:embed="rId3">
            <a:alphaModFix/>
          </a:blip>
          <a:srcRect b="186" l="53643" r="190" t="49021"/>
          <a:stretch/>
        </p:blipFill>
        <p:spPr>
          <a:xfrm>
            <a:off x="-11318" y="14270"/>
            <a:ext cx="13016118" cy="97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028" y="1327118"/>
            <a:ext cx="12405376" cy="6972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/>
          <p:nvPr/>
        </p:nvSpPr>
        <p:spPr>
          <a:xfrm>
            <a:off x="3512440" y="2364292"/>
            <a:ext cx="5895372" cy="3560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-DE" sz="2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”In college, I was able to take electives, so I took a calligraphy class. This particular class impressed me so much, and what I learned there is reflected in every Mac font or typeface.“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b="0" i="0" lang="de-DE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																Steve Jobs</a:t>
            </a: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3084410" y="1626789"/>
            <a:ext cx="6773219" cy="4783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5462139" y="6621241"/>
            <a:ext cx="1562807" cy="38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Verdana"/>
              <a:buNone/>
            </a:pPr>
            <a:r>
              <a:t/>
            </a:r>
            <a:endParaRPr b="0" i="0" sz="25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3" name="Google Shape;8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42471" y="6560765"/>
            <a:ext cx="1579035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951535" y="3516888"/>
            <a:ext cx="11076330" cy="2539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5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WHO AND WHAT ”IMPRINTED“ YOU POSITIVELY?</a:t>
            </a:r>
            <a:endParaRPr b="1" i="0" sz="55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/>
          <p:nvPr/>
        </p:nvSpPr>
        <p:spPr>
          <a:xfrm>
            <a:off x="1015035" y="1296772"/>
            <a:ext cx="1107633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4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ACTION.</a:t>
            </a:r>
            <a:endParaRPr/>
          </a:p>
        </p:txBody>
      </p:sp>
      <p:sp>
        <p:nvSpPr>
          <p:cNvPr id="94" name="Google Shape;94;p9"/>
          <p:cNvSpPr/>
          <p:nvPr/>
        </p:nvSpPr>
        <p:spPr>
          <a:xfrm>
            <a:off x="1931531" y="2849861"/>
            <a:ext cx="10060738" cy="5552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POSITIVE.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Think about who (people) and what (events) have ”shaped“ your life positively.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b="1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POST-IT.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Please write down the positive ”imprints“. Use one Post-it per ”imprint“.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2500"/>
              </a:spcBef>
              <a:spcAft>
                <a:spcPts val="0"/>
              </a:spcAft>
              <a:buNone/>
            </a:pPr>
            <a:r>
              <a:rPr b="1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EXCHANGE.</a:t>
            </a:r>
            <a:endParaRPr b="1" i="0" sz="25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0" i="0" lang="de-DE" sz="25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 small groups discuss the positive influences in your life.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i="0" sz="25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9"/>
          <p:cNvSpPr/>
          <p:nvPr/>
        </p:nvSpPr>
        <p:spPr>
          <a:xfrm>
            <a:off x="4313932" y="1075355"/>
            <a:ext cx="4300736" cy="1128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6" name="Google Shape;9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361" y="2760418"/>
            <a:ext cx="660400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56961" y="4843658"/>
            <a:ext cx="558800" cy="43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9555" y="6710720"/>
            <a:ext cx="622300" cy="43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